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305" r:id="rId3"/>
    <p:sldId id="355" r:id="rId4"/>
    <p:sldId id="318" r:id="rId5"/>
    <p:sldId id="329" r:id="rId6"/>
    <p:sldId id="331" r:id="rId7"/>
    <p:sldId id="353" r:id="rId8"/>
    <p:sldId id="354" r:id="rId9"/>
    <p:sldId id="339" r:id="rId10"/>
    <p:sldId id="300" r:id="rId11"/>
    <p:sldId id="296" r:id="rId12"/>
    <p:sldId id="328" r:id="rId13"/>
    <p:sldId id="301" r:id="rId14"/>
    <p:sldId id="335" r:id="rId15"/>
    <p:sldId id="302" r:id="rId16"/>
    <p:sldId id="321" r:id="rId17"/>
    <p:sldId id="320" r:id="rId18"/>
    <p:sldId id="324" r:id="rId19"/>
    <p:sldId id="322" r:id="rId20"/>
    <p:sldId id="323" r:id="rId21"/>
    <p:sldId id="303" r:id="rId22"/>
    <p:sldId id="332" r:id="rId23"/>
    <p:sldId id="333" r:id="rId24"/>
    <p:sldId id="334" r:id="rId25"/>
    <p:sldId id="304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36" r:id="rId36"/>
    <p:sldId id="349" r:id="rId37"/>
    <p:sldId id="346" r:id="rId38"/>
    <p:sldId id="340" r:id="rId39"/>
    <p:sldId id="341" r:id="rId40"/>
    <p:sldId id="342" r:id="rId41"/>
    <p:sldId id="343" r:id="rId42"/>
    <p:sldId id="344" r:id="rId43"/>
    <p:sldId id="351" r:id="rId44"/>
    <p:sldId id="356" r:id="rId45"/>
    <p:sldId id="352" r:id="rId46"/>
    <p:sldId id="315" r:id="rId47"/>
    <p:sldId id="325" r:id="rId48"/>
    <p:sldId id="316" r:id="rId49"/>
    <p:sldId id="317" r:id="rId50"/>
    <p:sldId id="284" r:id="rId51"/>
    <p:sldId id="268" r:id="rId52"/>
    <p:sldId id="319" r:id="rId53"/>
    <p:sldId id="326" r:id="rId54"/>
    <p:sldId id="327" r:id="rId55"/>
    <p:sldId id="338" r:id="rId56"/>
  </p:sldIdLst>
  <p:sldSz cx="17340263" cy="9753600"/>
  <p:notesSz cx="7102475" cy="10234613"/>
  <p:defaultTextStyle>
    <a:defPPr>
      <a:defRPr lang="fr-FR"/>
    </a:defPPr>
    <a:lvl1pPr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1pPr>
    <a:lvl2pPr marL="457200" indent="-228600"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2pPr>
    <a:lvl3pPr marL="914400" indent="-457200"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3pPr>
    <a:lvl4pPr marL="1371600" indent="-685800"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4pPr>
    <a:lvl5pPr marL="1828800" indent="-914400" algn="l" defTabSz="584200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pitchFamily="124" charset="0"/>
        <a:ea typeface="Helvetica Light" pitchFamily="124" charset="0"/>
        <a:cs typeface="Helvetica Light" pitchFamily="124" charset="0"/>
        <a:sym typeface="Helvetica Light" pitchFamily="12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els Nicolas" initials="NN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DCBD23"/>
    <a:srgbClr val="70498E"/>
    <a:srgbClr val="53585F"/>
    <a:srgbClr val="B04533"/>
    <a:srgbClr val="006666"/>
    <a:srgbClr val="336699"/>
    <a:srgbClr val="99B976"/>
    <a:srgbClr val="2E7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5" autoAdjust="0"/>
    <p:restoredTop sz="91197" autoAdjust="0"/>
  </p:normalViewPr>
  <p:slideViewPr>
    <p:cSldViewPr snapToGrid="0" snapToObjects="1">
      <p:cViewPr varScale="1">
        <p:scale>
          <a:sx n="63" d="100"/>
          <a:sy n="63" d="100"/>
        </p:scale>
        <p:origin x="126" y="708"/>
      </p:cViewPr>
      <p:guideLst>
        <p:guide orient="horz" pos="3072"/>
        <p:guide pos="546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hape 11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8113" y="766763"/>
            <a:ext cx="6826250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7587" name="Shape 117"/>
          <p:cNvSpPr>
            <a:spLocks noGrp="1"/>
          </p:cNvSpPr>
          <p:nvPr>
            <p:ph type="body" sz="quarter" idx="1"/>
          </p:nvPr>
        </p:nvSpPr>
        <p:spPr bwMode="auto">
          <a:xfrm>
            <a:off x="946997" y="4861442"/>
            <a:ext cx="5208482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32" tIns="47366" rIns="94732" bIns="47366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 smtClean="0">
              <a:sym typeface="Helvetica Neue" pitchFamily="12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402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124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498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204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149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296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15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73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30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11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49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835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36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531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40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869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074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440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110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388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045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333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243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411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7233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227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619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933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809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577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999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90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476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1269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814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563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036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581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944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629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753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551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2316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6998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1627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7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4827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392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2128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8146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4225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964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479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24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05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68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53585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A96DF8-C230-40E3-B0E9-18331B4ED966}" type="slidenum">
              <a:rPr lang="fr-FR" altLang="fr-FR"/>
              <a:pPr/>
              <a:t>‹N°›</a:t>
            </a:fld>
            <a:endParaRPr lang="fr-FR" altLang="fr-FR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572239" y="92075"/>
            <a:ext cx="1485900" cy="120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147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53585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E9B26-0A83-469E-AEFC-080FBC9320BF}" type="slidenum">
              <a:rPr lang="fr-FR" altLang="fr-FR"/>
              <a:pPr/>
              <a:t>‹N°›</a:t>
            </a:fld>
            <a:endParaRPr lang="fr-FR" altLang="fr-FR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572239" y="92075"/>
            <a:ext cx="1485900" cy="120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152438" y="899886"/>
            <a:ext cx="14800185" cy="914400"/>
          </a:xfrm>
        </p:spPr>
        <p:txBody>
          <a:bodyPr/>
          <a:lstStyle>
            <a:lvl1pPr marL="0" indent="0">
              <a:buNone/>
              <a:defRPr sz="5100" b="1" baseline="0">
                <a:solidFill>
                  <a:srgbClr val="53585F"/>
                </a:solidFill>
              </a:defRPr>
            </a:lvl1pPr>
            <a:lvl2pPr marL="444500" indent="0">
              <a:buNone/>
              <a:defRPr/>
            </a:lvl2pPr>
          </a:lstStyle>
          <a:p>
            <a:pPr lvl="0"/>
            <a:r>
              <a:rPr lang="fr-FR" smtClean="0"/>
              <a:t>Texte 2</a:t>
            </a:r>
          </a:p>
        </p:txBody>
      </p:sp>
    </p:spTree>
    <p:extLst>
      <p:ext uri="{BB962C8B-B14F-4D97-AF65-F5344CB8AC3E}">
        <p14:creationId xmlns:p14="http://schemas.microsoft.com/office/powerpoint/2010/main" val="3561529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52439" y="91621"/>
            <a:ext cx="14800185" cy="80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>
                <a:sym typeface="Helvetica Light" pitchFamily="124" charset="0"/>
              </a:rPr>
              <a:t>Texte du titre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270039" y="2603500"/>
            <a:ext cx="14800185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>
                <a:sym typeface="Helvetica Light" pitchFamily="124" charset="0"/>
              </a:rPr>
              <a:t>Texte niveau 1</a:t>
            </a:r>
          </a:p>
          <a:p>
            <a:pPr lvl="1"/>
            <a:r>
              <a:rPr lang="fr-FR" altLang="fr-FR" smtClean="0">
                <a:sym typeface="Helvetica Light" pitchFamily="124" charset="0"/>
              </a:rPr>
              <a:t>Texte niveau 2</a:t>
            </a:r>
          </a:p>
          <a:p>
            <a:pPr lvl="2"/>
            <a:r>
              <a:rPr lang="fr-FR" altLang="fr-FR" smtClean="0">
                <a:sym typeface="Helvetica Light" pitchFamily="124" charset="0"/>
              </a:rPr>
              <a:t>Texte niveau 3</a:t>
            </a:r>
          </a:p>
          <a:p>
            <a:pPr lvl="3"/>
            <a:r>
              <a:rPr lang="fr-FR" altLang="fr-FR" smtClean="0">
                <a:sym typeface="Helvetica Light" pitchFamily="124" charset="0"/>
              </a:rPr>
              <a:t>Texte niveau 4</a:t>
            </a:r>
          </a:p>
          <a:p>
            <a:pPr lvl="4"/>
            <a:r>
              <a:rPr lang="fr-FR" altLang="fr-FR" smtClean="0">
                <a:sym typeface="Helvetica Light" pitchFamily="124" charset="0"/>
              </a:rPr>
              <a:t>Texte niveau 5</a:t>
            </a:r>
          </a:p>
        </p:txBody>
      </p:sp>
      <p:sp>
        <p:nvSpPr>
          <p:cNvPr id="1028" name="Shape 4"/>
          <p:cNvSpPr>
            <a:spLocks noGrp="1"/>
          </p:cNvSpPr>
          <p:nvPr>
            <p:ph type="sldNum" sz="quarter" idx="2"/>
          </p:nvPr>
        </p:nvSpPr>
        <p:spPr bwMode="auto">
          <a:xfrm>
            <a:off x="8403582" y="9251950"/>
            <a:ext cx="516167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lvl1pPr algn="ctr" hangingPunct="0">
              <a:defRPr sz="1800"/>
            </a:lvl1pPr>
          </a:lstStyle>
          <a:p>
            <a:fld id="{ACE813CF-F5CD-4850-82AA-16108068065F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5" r:id="rId2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l" defTabSz="584200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1pPr>
      <a:lvl2pPr marL="8890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2pPr>
      <a:lvl3pPr marL="1333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3pPr>
      <a:lvl4pPr marL="17780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4pPr>
      <a:lvl5pPr marL="2222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pitchFamily="124" charset="0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mailto:niels.nicolas@ourouk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delahousse.jean@gmail.com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www.doremus.or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doremus.org/expression/d72301f0-0aba-3ba6-93e5-c4efbee9c6ea" TargetMode="External"/><Relationship Id="rId13" Type="http://schemas.openxmlformats.org/officeDocument/2006/relationships/hyperlink" Target="http://data.doremus.org/vocabulary/key/" TargetMode="External"/><Relationship Id="rId18" Type="http://schemas.openxmlformats.org/officeDocument/2006/relationships/hyperlink" Target="http://data.doremus.org/vocabulary/iaml/mop/kpf" TargetMode="External"/><Relationship Id="rId26" Type="http://schemas.openxmlformats.org/officeDocument/2006/relationships/hyperlink" Target="http://data.doremus.org/event/9f25e0d8-2abb-3034-a902-c8b469091556" TargetMode="External"/><Relationship Id="rId3" Type="http://schemas.openxmlformats.org/officeDocument/2006/relationships/image" Target="../media/image27.jpeg"/><Relationship Id="rId21" Type="http://schemas.openxmlformats.org/officeDocument/2006/relationships/hyperlink" Target="http://data.doremus.org/artist/6963af5e-b126-3d40-a84b-97e0b78f5452" TargetMode="External"/><Relationship Id="rId7" Type="http://schemas.openxmlformats.org/officeDocument/2006/relationships/hyperlink" Target="http://data.doremus.org/vocabulary/key/cxm" TargetMode="External"/><Relationship Id="rId12" Type="http://schemas.openxmlformats.org/officeDocument/2006/relationships/hyperlink" Target="http://data.doremus.org/work/bde624b9-ae05-3ce5-b8db-67f6fa133d85" TargetMode="External"/><Relationship Id="rId17" Type="http://schemas.openxmlformats.org/officeDocument/2006/relationships/hyperlink" Target="http://data.doremus.org/expression/d72301f0-0aba-3ba6-93e5-c4efbee9c6ea/casting/1" TargetMode="External"/><Relationship Id="rId25" Type="http://schemas.openxmlformats.org/officeDocument/2006/relationships/hyperlink" Target="http://data.doremus.org/expression/d72301f0-0aba-3ba6-93e5-c4efbee9c6ea/opus/27-2" TargetMode="External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data.doremus.org/ontology/#M6_Casting" TargetMode="External"/><Relationship Id="rId20" Type="http://schemas.openxmlformats.org/officeDocument/2006/relationships/hyperlink" Target="http://data.doremus.org/vocabulary/iaml/mop/" TargetMode="External"/><Relationship Id="rId29" Type="http://schemas.openxmlformats.org/officeDocument/2006/relationships/hyperlink" Target="http://overture.doremus.org/artist/6963af5e-b126-3d40-a84b-97e0b78f545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doremus.org/sparql?default-graph-uri=&amp;query=DEFINE+sql:describe-mode+%22CBD%22describe+%3chttp://data.doremus.org/vocabulary/key/cxm%3e+where%7b%7d&amp;format=text/html&amp;timeout=0&amp;debug=on" TargetMode="External"/><Relationship Id="rId11" Type="http://schemas.openxmlformats.org/officeDocument/2006/relationships/hyperlink" Target="http://data.doremus.org/work/30256b51-d277-3688-ad62-560ae982ff2f" TargetMode="External"/><Relationship Id="rId24" Type="http://schemas.openxmlformats.org/officeDocument/2006/relationships/hyperlink" Target="http://data.doremus.org/expression/d72301f0-0aba-3ba6-93e5-c4efbee9c6ea/casting/1/detail/1" TargetMode="External"/><Relationship Id="rId32" Type="http://schemas.openxmlformats.org/officeDocument/2006/relationships/slide" Target="slide21.xml"/><Relationship Id="rId5" Type="http://schemas.openxmlformats.org/officeDocument/2006/relationships/hyperlink" Target="http://data.doremus.org/vocabulary/iaml/genre/sn" TargetMode="External"/><Relationship Id="rId15" Type="http://schemas.openxmlformats.org/officeDocument/2006/relationships/hyperlink" Target="http://data.doremus.org/ontology/#M2_Opus_Statement" TargetMode="External"/><Relationship Id="rId23" Type="http://schemas.openxmlformats.org/officeDocument/2006/relationships/hyperlink" Target="http://data.doremus.org/expression/d72301f0-0aba-3ba6-93e5-c4efbee9c6ea/dedication" TargetMode="External"/><Relationship Id="rId28" Type="http://schemas.openxmlformats.org/officeDocument/2006/relationships/hyperlink" Target="http://data.doremus.org/event/3f9d2fae-da75-3c66-902d-fa3a0755d892/activity/1" TargetMode="External"/><Relationship Id="rId10" Type="http://schemas.openxmlformats.org/officeDocument/2006/relationships/hyperlink" Target="http://data.doremus.org/event/3f9d2fae-da75-3c66-902d-fa3a0755d892" TargetMode="External"/><Relationship Id="rId19" Type="http://schemas.openxmlformats.org/officeDocument/2006/relationships/hyperlink" Target="http://data.doremus.org/ontology/#M23_Casting_Detail" TargetMode="External"/><Relationship Id="rId31" Type="http://schemas.openxmlformats.org/officeDocument/2006/relationships/hyperlink" Target="http://overture.doremus.org/expression/d72301f0-0aba-3ba6-93e5-c4efbee9c6ea" TargetMode="External"/><Relationship Id="rId4" Type="http://schemas.openxmlformats.org/officeDocument/2006/relationships/image" Target="../media/image26.jpg"/><Relationship Id="rId9" Type="http://schemas.openxmlformats.org/officeDocument/2006/relationships/image" Target="../media/image28.png"/><Relationship Id="rId14" Type="http://schemas.openxmlformats.org/officeDocument/2006/relationships/hyperlink" Target="http://data.doremus.org/vocabulary/iaml/genre/" TargetMode="External"/><Relationship Id="rId22" Type="http://schemas.openxmlformats.org/officeDocument/2006/relationships/hyperlink" Target="http://data.doremus.org/ontology/#M15_Dedication_Statement" TargetMode="External"/><Relationship Id="rId27" Type="http://schemas.openxmlformats.org/officeDocument/2006/relationships/hyperlink" Target="http://data.doremus.org/event/3f9d2fae-da75-3c66-902d-fa3a0755d892/time" TargetMode="External"/><Relationship Id="rId30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://catalogue.bnf.fr/ark:/12148/cb13908188k.publi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VnNoYkpGcmRiUF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VnNoYkpGcmRiUF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open?id=0BwopBdic2_jUSGVPT2hrT3pLZjg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czkwYTV4N2M1Sj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overture.doremus.org/expression/d72301f0-0aba-3ba6-93e5-c4efbee9c6ea" TargetMode="External"/><Relationship Id="rId13" Type="http://schemas.openxmlformats.org/officeDocument/2006/relationships/hyperlink" Target="http://data.doremus.org/event/9f25e0d8-2abb-3034-a902-c8b469091556" TargetMode="External"/><Relationship Id="rId3" Type="http://schemas.openxmlformats.org/officeDocument/2006/relationships/image" Target="../media/image39.jpeg"/><Relationship Id="rId7" Type="http://schemas.openxmlformats.org/officeDocument/2006/relationships/hyperlink" Target="http://data.doremus.org/work/30256b51-d277-3688-ad62-560ae982ff2f" TargetMode="External"/><Relationship Id="rId12" Type="http://schemas.openxmlformats.org/officeDocument/2006/relationships/hyperlink" Target="http://data.doremus.org/event/9f25e0d8-2abb-3034-a902-c8b469091556/ti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doremus.org/event/3f9d2fae-da75-3c66-902d-fa3a0755d892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5" Type="http://schemas.openxmlformats.org/officeDocument/2006/relationships/hyperlink" Target="http://data.doremus.org/publication/d85fd2e1-d36c-3395-9edb-24934f629396" TargetMode="External"/><Relationship Id="rId10" Type="http://schemas.openxmlformats.org/officeDocument/2006/relationships/slide" Target="slide15.xml"/><Relationship Id="rId4" Type="http://schemas.openxmlformats.org/officeDocument/2006/relationships/hyperlink" Target="http://data.doremus.org/expression/d72301f0-0aba-3ba6-93e5-c4efbee9c6ea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data.doremus.org/work/478c732c-6e96-3347-b7da-885a98af005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://catalogue.bnf.fr/ark:/12148/cb13908188k.public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doremus.org/sparql?default-graph-uri=&amp;query=DEFINE+sql:describe-mode+%22CBD%22%0d%0adescribe+%3chttp://data.doremus.org/vocabulary/iaml/genre/%3e+where%0d%0a%7b%7d%0d%0a&amp;format=text/html&amp;timeout=0&amp;debug=on" TargetMode="External"/><Relationship Id="rId3" Type="http://schemas.openxmlformats.org/officeDocument/2006/relationships/image" Target="../media/image4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doremus.org/sparql?default-graph-uri=&amp;query=DEFINE+sql:describe-mode+%22SCBD%22%0d%0adescribe+%3chttp://data.doremus.org/expression/d72301f0-0aba-3ba6-93e5-c4efbee9c6ea%3e+where%0d%0a%7b%7d%0d%0a&amp;format=text/html&amp;timeout=0&amp;debug=on" TargetMode="External"/><Relationship Id="rId5" Type="http://schemas.openxmlformats.org/officeDocument/2006/relationships/hyperlink" Target="http://data.doremus.org/sparql?default-graph-uri=&amp;query=DEFINE+sql:describe-mode+%22CBD%22%0d%0adescribe+%3chttp://data.doremus.org/vocabulary/key/cxm%3e+where%0d%0a%7b%7d%0d%0a&amp;format=text/html&amp;timeout=0&amp;debug=on" TargetMode="External"/><Relationship Id="rId4" Type="http://schemas.openxmlformats.org/officeDocument/2006/relationships/hyperlink" Target="http://data.doremus.org/sparql?default-graph-uri=&amp;query=DEFINE+sql:describe-mode+%22CBD%22%0d%0adescribe+%3chttp://data.doremus.org/vocabulary/iaml/genre/sn%3e+where%0d%0a%7b%7d%0d%0a&amp;format=text/html&amp;timeout=0&amp;debug=on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.jpeg"/><Relationship Id="rId7" Type="http://schemas.openxmlformats.org/officeDocument/2006/relationships/hyperlink" Target="http://data.doremus.org/sparql?default-graph-uri=&amp;query=DEFINE+sql:describe-mode+%22SCBD%22%0d%0adescribe+%3chttp://data.doremus.org/expression/d72301f0-0aba-3ba6-93e5-c4efbee9c6ea%3e+where%0d%0a%7b%7d%0d%0a&amp;format=text/html&amp;timeout=0&amp;debug=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doremus.org/sparql?default-graph-uri=&amp;query=DEFINE+sql:describe-mode+%22CBD%22%0d%0adescribe+%3chttp://data.doremus.org/vocabulary/key/cxm%3e+where%0d%0a%7b%7d%0d%0a&amp;format=text/html&amp;timeout=0&amp;debug=on" TargetMode="External"/><Relationship Id="rId5" Type="http://schemas.openxmlformats.org/officeDocument/2006/relationships/hyperlink" Target="http://data.doremus.org/sparql?default-graph-uri=&amp;query=DEFINE+sql:describe-mode+%22CBD%22%0d%0adescribe+%3chttp://data.doremus.org/vocabulary/iaml/genre/sn%3e+where%0d%0a%7b%7d%0d%0a&amp;format=text/html&amp;timeout=0&amp;debug=on" TargetMode="External"/><Relationship Id="rId4" Type="http://schemas.openxmlformats.org/officeDocument/2006/relationships/image" Target="../media/image20.jpeg"/><Relationship Id="rId9" Type="http://schemas.openxmlformats.org/officeDocument/2006/relationships/hyperlink" Target="http://data.doremus.org/sparql?default-graph-uri=&amp;query=DEFINE+sql:describe-mode+%22CBD%22%0d%0adescribe+%3chttp://data.doremus.org/vocabulary/iaml/genre/%3e+where%0d%0a%7b%7d%0d%0a&amp;format=text/html&amp;timeout=0&amp;debug=on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doremus.org/vocabulary/derivation/" TargetMode="External"/><Relationship Id="rId3" Type="http://schemas.openxmlformats.org/officeDocument/2006/relationships/hyperlink" Target="http://data.doremus.org/sparql?default-graph-uri=&amp;query=DEFINE+sql:describe-mode+%22SCBD%22%0d%0adescribe+%3chttp://data.doremus.org/expression/d72301f0-0aba-3ba6-93e5-c4efbee9c6ea%3e+where%0d%0a%7b%7d%0d%0a&amp;format=text/html&amp;timeout=0&amp;debug=on" TargetMode="External"/><Relationship Id="rId7" Type="http://schemas.openxmlformats.org/officeDocument/2006/relationships/hyperlink" Target="http://data.doremus.org/vocabulary/iaml/genre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doremus.org/vocabulary/key/" TargetMode="External"/><Relationship Id="rId11" Type="http://schemas.openxmlformats.org/officeDocument/2006/relationships/hyperlink" Target="http://data.doremus.org/expression/d72301f0-0aba-3ba6-93e5-c4efbee9c6ea/casting/1/detail/1" TargetMode="External"/><Relationship Id="rId5" Type="http://schemas.openxmlformats.org/officeDocument/2006/relationships/hyperlink" Target="http://data.doremus.org/event/3f9d2fae-da75-3c66-902d-fa3a0755d892" TargetMode="External"/><Relationship Id="rId10" Type="http://schemas.openxmlformats.org/officeDocument/2006/relationships/hyperlink" Target="http://data.doremus.org/ontology/#M23_Casting_Detail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://data.doremus.org/vocabulary/iaml/mop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iflastandards.info/ns/unimarc/terms/key" TargetMode="External"/><Relationship Id="rId13" Type="http://schemas.openxmlformats.org/officeDocument/2006/relationships/hyperlink" Target="http://data.doremus.org/describe/?url=http://data.doremus.org/vocabulary/key/fx" TargetMode="External"/><Relationship Id="rId3" Type="http://schemas.openxmlformats.org/officeDocument/2006/relationships/hyperlink" Target="http://data.doremus.org/vocabulary/key/" TargetMode="External"/><Relationship Id="rId7" Type="http://schemas.openxmlformats.org/officeDocument/2006/relationships/hyperlink" Target="http://data.doremus.org/sparql" TargetMode="External"/><Relationship Id="rId12" Type="http://schemas.openxmlformats.org/officeDocument/2006/relationships/hyperlink" Target="http://data.doremus.org/describe/?url=http://data.doremus.org/vocabulary/key/ebm" TargetMode="External"/><Relationship Id="rId17" Type="http://schemas.openxmlformats.org/officeDocument/2006/relationships/hyperlink" Target="http://data.doremus.org/describe/?url=http://data.doremus.org/vocabulary/key/cb" TargetMode="External"/><Relationship Id="rId2" Type="http://schemas.openxmlformats.org/officeDocument/2006/relationships/notesSlide" Target="../notesSlides/notesSlide37.xml"/><Relationship Id="rId16" Type="http://schemas.openxmlformats.org/officeDocument/2006/relationships/hyperlink" Target="http://data.doremus.org/describe/?url=http://data.doremus.org/vocabulary/key/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hyperlink" Target="http://data.doremus.org/describe/?url=http://data.doremus.org/vocabulary/key/d" TargetMode="External"/><Relationship Id="rId5" Type="http://schemas.openxmlformats.org/officeDocument/2006/relationships/hyperlink" Target="https://creativecommons.org/licenses/by/4.0/" TargetMode="External"/><Relationship Id="rId15" Type="http://schemas.openxmlformats.org/officeDocument/2006/relationships/hyperlink" Target="http://data.doremus.org/describe/?url=http://data.doremus.org/vocabulary/key/em" TargetMode="External"/><Relationship Id="rId10" Type="http://schemas.openxmlformats.org/officeDocument/2006/relationships/hyperlink" Target="http://data.doremus.org/describe/?url=http://data.doremus.org/vocabulary/key/db" TargetMode="External"/><Relationship Id="rId4" Type="http://schemas.openxmlformats.org/officeDocument/2006/relationships/hyperlink" Target="http://www.w3.org/2004/02/skos/core" TargetMode="External"/><Relationship Id="rId9" Type="http://schemas.openxmlformats.org/officeDocument/2006/relationships/hyperlink" Target="http://data.doremus.org/describe/?url=http://data.doremus.org/vocabulary/key/dm" TargetMode="External"/><Relationship Id="rId14" Type="http://schemas.openxmlformats.org/officeDocument/2006/relationships/hyperlink" Target="http://data.doremus.org/describe/?url=http://data.doremus.org/vocabulary/key/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SGVPT2hrT3pLZj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doremus.org/describe/?url=http://data.doremus.org/vocabulary/derivation/fantasy" TargetMode="External"/><Relationship Id="rId13" Type="http://schemas.openxmlformats.org/officeDocument/2006/relationships/hyperlink" Target="http://data.doremus.org/describe/?url=http://data.doremus.org/vocabulary/derivation/reconstruction" TargetMode="External"/><Relationship Id="rId3" Type="http://schemas.openxmlformats.org/officeDocument/2006/relationships/hyperlink" Target="http://data.doremus.org/vocabulary/derivation/" TargetMode="External"/><Relationship Id="rId7" Type="http://schemas.openxmlformats.org/officeDocument/2006/relationships/hyperlink" Target="http://data.doremus.org/sparql" TargetMode="External"/><Relationship Id="rId12" Type="http://schemas.openxmlformats.org/officeDocument/2006/relationships/hyperlink" Target="http://data.doremus.org/describe/?url=http://data.doremus.org/vocabulary/derivation/variation" TargetMode="External"/><Relationship Id="rId2" Type="http://schemas.openxmlformats.org/officeDocument/2006/relationships/notesSlide" Target="../notesSlides/notesSlide39.xml"/><Relationship Id="rId16" Type="http://schemas.openxmlformats.org/officeDocument/2006/relationships/hyperlink" Target="http://data.doremus.org/describe/?url=http://data.doremus.org/vocabulary/derivation/reorchestr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hyperlink" Target="http://data.doremus.org/describe/?url=http://data.doremus.org/vocabulary/derivation/transcription" TargetMode="External"/><Relationship Id="rId5" Type="http://schemas.openxmlformats.org/officeDocument/2006/relationships/hyperlink" Target="https://creativecommons.org/licenses/by/4.0/" TargetMode="External"/><Relationship Id="rId15" Type="http://schemas.openxmlformats.org/officeDocument/2006/relationships/hyperlink" Target="http://data.doremus.org/describe/?url=http://data.doremus.org/vocabulary/derivation/medley" TargetMode="External"/><Relationship Id="rId10" Type="http://schemas.openxmlformats.org/officeDocument/2006/relationships/hyperlink" Target="http://data.doremus.org/describe/?url=http://data.doremus.org/vocabulary/derivation/reharmonization" TargetMode="External"/><Relationship Id="rId4" Type="http://schemas.openxmlformats.org/officeDocument/2006/relationships/hyperlink" Target="http://www.w3.org/2004/02/skos/core" TargetMode="External"/><Relationship Id="rId9" Type="http://schemas.openxmlformats.org/officeDocument/2006/relationships/hyperlink" Target="http://data.doremus.org/describe/?url=http://data.doremus.org/vocabulary/derivation/orchestration" TargetMode="External"/><Relationship Id="rId14" Type="http://schemas.openxmlformats.org/officeDocument/2006/relationships/hyperlink" Target="http://data.doremus.org/describe/?url=http://data.doremus.org/vocabulary/derivation/harmoniza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SGVPT2hrT3pLZj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doremus.org/describe/?url=http://data.doremus.org/vocabulary/mode/modern-musical-scales" TargetMode="External"/><Relationship Id="rId13" Type="http://schemas.openxmlformats.org/officeDocument/2006/relationships/hyperlink" Target="http://data.doremus.org/describe/?url=http://data.doremus.org/vocabulary/mode/church-aeolian" TargetMode="External"/><Relationship Id="rId3" Type="http://schemas.openxmlformats.org/officeDocument/2006/relationships/hyperlink" Target="http://data.doremus.org/vocabulary/mode/" TargetMode="External"/><Relationship Id="rId7" Type="http://schemas.openxmlformats.org/officeDocument/2006/relationships/hyperlink" Target="http://data.doremus.org/sparql" TargetMode="External"/><Relationship Id="rId12" Type="http://schemas.openxmlformats.org/officeDocument/2006/relationships/hyperlink" Target="http://data.doremus.org/describe/?url=http://data.doremus.org/vocabulary/mode/church-lydia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hyperlink" Target="http://data.doremus.org/describe/?url=http://data.doremus.org/vocabulary/mode/western-church-modes" TargetMode="External"/><Relationship Id="rId5" Type="http://schemas.openxmlformats.org/officeDocument/2006/relationships/hyperlink" Target="https://creativecommons.org/licenses/by/4.0/" TargetMode="External"/><Relationship Id="rId10" Type="http://schemas.openxmlformats.org/officeDocument/2006/relationships/hyperlink" Target="http://data.doremus.org/describe/?url=http://data.doremus.org/vocabulary/mode/modern-mixolydian" TargetMode="External"/><Relationship Id="rId4" Type="http://schemas.openxmlformats.org/officeDocument/2006/relationships/hyperlink" Target="http://www.w3.org/2004/02/skos/core" TargetMode="External"/><Relationship Id="rId9" Type="http://schemas.openxmlformats.org/officeDocument/2006/relationships/hyperlink" Target="http://data.doremus.org/describe/?url=http://data.doremus.org/vocabulary/mode/modern-doria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opBdic2_jUSGVPT2hrT3pLZj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doremus.org/describe/?url=http://data.doremus.org/vocabulary/iaml/genre/chs" TargetMode="External"/><Relationship Id="rId13" Type="http://schemas.openxmlformats.org/officeDocument/2006/relationships/hyperlink" Target="http://data.doremus.org/describe/?url=http://data.doremus.org/vocabulary/iaml/genre/gal" TargetMode="External"/><Relationship Id="rId3" Type="http://schemas.openxmlformats.org/officeDocument/2006/relationships/hyperlink" Target="http://data.doremus.org/vocabulary/iaml/genre/" TargetMode="External"/><Relationship Id="rId7" Type="http://schemas.openxmlformats.org/officeDocument/2006/relationships/hyperlink" Target="http://data.doremus.org/describe/?url=http://data.doremus.org/vocabulary/iaml/genre/byc" TargetMode="External"/><Relationship Id="rId12" Type="http://schemas.openxmlformats.org/officeDocument/2006/relationships/hyperlink" Target="http://data.doremus.org/describe/?url=http://data.doremus.org/vocabulary/iaml/genre/for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flastandards.info/ns/unimarc/terms/fom/" TargetMode="External"/><Relationship Id="rId11" Type="http://schemas.openxmlformats.org/officeDocument/2006/relationships/hyperlink" Target="http://data.doremus.org/describe/?url=http://data.doremus.org/vocabulary/iaml/genre/fol" TargetMode="External"/><Relationship Id="rId5" Type="http://schemas.openxmlformats.org/officeDocument/2006/relationships/hyperlink" Target="http://data.doremus.org/sparql" TargetMode="External"/><Relationship Id="rId10" Type="http://schemas.openxmlformats.org/officeDocument/2006/relationships/hyperlink" Target="http://data.doremus.org/describe/?url=http://data.doremus.org/vocabulary/iaml/genre/fg" TargetMode="External"/><Relationship Id="rId4" Type="http://schemas.openxmlformats.org/officeDocument/2006/relationships/hyperlink" Target="http://www.w3.org/2004/02/skos/core" TargetMode="External"/><Relationship Id="rId9" Type="http://schemas.openxmlformats.org/officeDocument/2006/relationships/hyperlink" Target="http://data.doremus.org/describe/?url=http://data.doremus.org/vocabulary/iaml/genre/fox" TargetMode="External"/><Relationship Id="rId14" Type="http://schemas.openxmlformats.org/officeDocument/2006/relationships/hyperlink" Target="http://data.doremus.org/describe/?url=http://data.doremus.org/vocabulary/iaml/genre/hrk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doremus.org/ontology/#M2_Opus_Statemen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doremus.org/ontology/#M15_Dedication_Statement" TargetMode="External"/><Relationship Id="rId5" Type="http://schemas.openxmlformats.org/officeDocument/2006/relationships/hyperlink" Target="http://data.doremus.org/ontology/#M23_Casting_Detail" TargetMode="External"/><Relationship Id="rId4" Type="http://schemas.openxmlformats.org/officeDocument/2006/relationships/hyperlink" Target="http://data.doremus.org/ontology/#M6_Casting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doremus.org/describe/?url=http://data.doremus.org/publication/d85fd2e1-d36c-3395-9edb-24934f629396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atalogue.bnf.fr/ark:/12148/cb13908188k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doremus.org/sparql?default-graph-uri=&amp;query=DEFINE+sql:describe-mode+%22SCBD%22%0d%0adescribe+%3chttp://data.doremus.org/expression/d72301f0-0aba-3ba6-93e5-c4efbee9c6ea%3e+where%0d%0a%7b%7d%0d%0a&amp;format=text/html&amp;timeout=0&amp;debug=on" TargetMode="External"/><Relationship Id="rId3" Type="http://schemas.openxmlformats.org/officeDocument/2006/relationships/hyperlink" Target="http://data.doremus.org/ontology/#M2_Opus_Statement" TargetMode="External"/><Relationship Id="rId7" Type="http://schemas.openxmlformats.org/officeDocument/2006/relationships/hyperlink" Target="http://data.doremus.org/sparql?default-graph-uri=&amp;query=DEFINE+sql:describe-mode+%22CBD%22%0d%0adescribe+%3chttp://data.doremus.org/vocabulary/key/cxm%3e+where%0d%0a%7b%7d%0d%0a&amp;format=text/html&amp;timeout=0&amp;debug=on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doremus.org/sparql?default-graph-uri=&amp;query=DEFINE+sql:describe-mode+%22CBD%22%0d%0adescribe+%3chttp://data.doremus.org/vocabulary/iaml/genre/sn%3e+where%0d%0a%7b%7d%0d%0a&amp;format=text/html&amp;timeout=0&amp;debug=on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://data.doremus.org/sparql?default-graph-uri=&amp;query=select+*%0d%0a+where%0d%0a%7b%3chttp://data.doremus.org/expression/d72301f0-0aba-3ba6-93e5-c4efbee9c6ea%3e+%3chttp://data.doremus.org/ontology#U17_has_opus_statement&gt;+?o.&#xA;?o+?s+?l.&#xA;}&#xA;&#xA;&amp;format=text/html&amp;timeout=0&amp;debug=on" TargetMode="External"/><Relationship Id="rId9" Type="http://schemas.openxmlformats.org/officeDocument/2006/relationships/hyperlink" Target="http://data.doremus.org/sparql?default-graph-uri=&amp;query=DEFINE+sql:describe-mode+%22CBD%22%0d%0adescribe+%3chttp://data.doremus.org/vocabulary/iaml/genre/%3e+where%0d%0a%7b%7d%0d%0a&amp;format=text/html&amp;timeout=0&amp;debug=on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52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doremus.org/" TargetMode="External"/><Relationship Id="rId13" Type="http://schemas.openxmlformats.org/officeDocument/2006/relationships/hyperlink" Target="http://www.ifla.org/files/assets/cataloguing/FRBRoo/frbroo_v_2.4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www.ifla.org/publications/node/11240" TargetMode="External"/><Relationship Id="rId12" Type="http://schemas.openxmlformats.org/officeDocument/2006/relationships/hyperlink" Target="http://erlangen-crm.org/current/" TargetMode="External"/><Relationship Id="rId17" Type="http://schemas.openxmlformats.org/officeDocument/2006/relationships/hyperlink" Target="https://www.ifla.org/publications/functional-requirements-for-bibliographic-records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www.ifla.org/files/assets/cataloguing/frbr-lrm/frbr-lrm_2016022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idoc-crm.org/" TargetMode="External"/><Relationship Id="rId11" Type="http://schemas.openxmlformats.org/officeDocument/2006/relationships/hyperlink" Target="http://www.cidoc-crm.org/sites/default/files/2017-01-25%23CIDOC%20CRM_v6.2.2_esIP.pdf" TargetMode="External"/><Relationship Id="rId5" Type="http://schemas.openxmlformats.org/officeDocument/2006/relationships/image" Target="../media/image13.jpg"/><Relationship Id="rId15" Type="http://schemas.openxmlformats.org/officeDocument/2006/relationships/image" Target="../media/image8.png"/><Relationship Id="rId10" Type="http://schemas.openxmlformats.org/officeDocument/2006/relationships/hyperlink" Target="http://data.doremus.org/ontology/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drive.google.com/file/d/0B_nxZpGQv9GKVElsaWFxelFGUFk/view" TargetMode="External"/><Relationship Id="rId14" Type="http://schemas.openxmlformats.org/officeDocument/2006/relationships/hyperlink" Target="http://erlangen-crm.org/docs/efrbroo/lates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REMUS-ANR/knowledge-base/tree/master/data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://data.doremus.org/sparq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overture.doremus.org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2015-09-25-Doremus (QUALINC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6" y="549677"/>
            <a:ext cx="9053058" cy="258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291" name="Shape 123"/>
          <p:cNvSpPr>
            <a:spLocks noChangeArrowheads="1"/>
          </p:cNvSpPr>
          <p:nvPr/>
        </p:nvSpPr>
        <p:spPr bwMode="auto">
          <a:xfrm>
            <a:off x="795106" y="8180985"/>
            <a:ext cx="4950266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742950" indent="-28575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11430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6002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20574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5146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9718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4290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8862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fr-FR" altLang="fr-FR" u="sng" dirty="0">
                <a:hlinkClick r:id="rId4"/>
              </a:rPr>
              <a:t>http://www.doremus.org</a:t>
            </a:r>
          </a:p>
        </p:txBody>
      </p:sp>
      <p:pic>
        <p:nvPicPr>
          <p:cNvPr id="12292" name="label ANR bleu CMJ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764" y="7766612"/>
            <a:ext cx="1432051" cy="148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96DF8-C230-40E3-B0E9-18331B4ED966}" type="slidenum">
              <a:rPr lang="fr-FR" altLang="fr-FR" smtClean="0"/>
              <a:pPr/>
              <a:t>1</a:t>
            </a:fld>
            <a:endParaRPr lang="fr-FR" altLang="fr-FR"/>
          </a:p>
        </p:txBody>
      </p:sp>
      <p:sp>
        <p:nvSpPr>
          <p:cNvPr id="3" name="ZoneTexte 2"/>
          <p:cNvSpPr txBox="1"/>
          <p:nvPr/>
        </p:nvSpPr>
        <p:spPr>
          <a:xfrm>
            <a:off x="911434" y="4764854"/>
            <a:ext cx="11546431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Learning</a:t>
            </a:r>
            <a:r>
              <a:rPr kumimoji="0" lang="fr-FR" sz="6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6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material</a:t>
            </a:r>
            <a:r>
              <a:rPr kumimoji="0" lang="fr-FR" sz="6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: data model</a:t>
            </a:r>
            <a:endParaRPr kumimoji="0" lang="fr-FR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Shape 123"/>
          <p:cNvSpPr>
            <a:spLocks noChangeArrowheads="1"/>
          </p:cNvSpPr>
          <p:nvPr/>
        </p:nvSpPr>
        <p:spPr bwMode="auto">
          <a:xfrm>
            <a:off x="795106" y="8805108"/>
            <a:ext cx="10304103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t">
            <a:spAutoFit/>
          </a:bodyPr>
          <a:lstStyle>
            <a:lvl1pPr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742950" indent="-28575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11430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6002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2057400" indent="-228600" eaLnBrk="0" hangingPunct="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5146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9718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4290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886200" indent="-2286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fr-FR" altLang="fr-FR" sz="1800" dirty="0" smtClean="0"/>
              <a:t>Editor: Jean </a:t>
            </a:r>
            <a:r>
              <a:rPr lang="fr-FR" altLang="fr-FR" sz="1800" dirty="0"/>
              <a:t>Delahousse (</a:t>
            </a:r>
            <a:r>
              <a:rPr lang="fr-FR" altLang="fr-FR" sz="1800" dirty="0" smtClean="0">
                <a:hlinkClick r:id="rId6"/>
              </a:rPr>
              <a:t>delahousse.jean@gmail.com</a:t>
            </a:r>
            <a:r>
              <a:rPr lang="fr-FR" altLang="fr-FR" sz="1800" dirty="0" smtClean="0"/>
              <a:t>) / Niels Nicolas (</a:t>
            </a:r>
            <a:r>
              <a:rPr lang="fr-FR" altLang="fr-FR" sz="1800" dirty="0" smtClean="0">
                <a:hlinkClick r:id="rId7"/>
              </a:rPr>
              <a:t>niels.nicolas@ourouk.com</a:t>
            </a:r>
            <a:r>
              <a:rPr lang="fr-FR" altLang="fr-FR" sz="1800" dirty="0" smtClean="0"/>
              <a:t>)</a:t>
            </a:r>
          </a:p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fr-FR" altLang="fr-FR" sz="1800" b="1" dirty="0" smtClean="0"/>
              <a:t>Ourouk</a:t>
            </a:r>
            <a:endParaRPr lang="fr-FR" altLang="fr-FR" sz="1800" b="1" dirty="0">
              <a:hlinkClick r:id="rId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model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96DF8-C230-40E3-B0E9-18331B4ED966}" type="slidenum">
              <a:rPr lang="fr-FR" altLang="fr-FR" smtClean="0"/>
              <a:pPr/>
              <a:t>10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35987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model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11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/>
              <a:t>Naming conventions</a:t>
            </a:r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26559" y="3172509"/>
            <a:ext cx="3635611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Classes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kumimoji="0" lang="fr-FR" sz="2400" b="1" i="0" u="none" strike="noStrike" cap="none" spc="0" normalizeH="0" baseline="0" dirty="0" smtClean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 Classes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Classes CIDOC-CRM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Classes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FRBRoo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2400" dirty="0"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491013" y="3035436"/>
            <a:ext cx="8610114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fr-FR" sz="2400" b="1" i="0" u="none" strike="noStrike" cap="none" spc="0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Properties</a:t>
            </a:r>
            <a:endParaRPr kumimoji="0" lang="fr-FR" sz="2400" b="1" i="0" u="none" strike="noStrike" cap="none" spc="0" normalizeH="0" baseline="0" dirty="0" smtClean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kumimoji="0" lang="fr-FR" sz="2400" b="1" i="0" u="none" strike="noStrike" cap="none" spc="0" normalizeH="0" baseline="0" dirty="0" smtClean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b="1" dirty="0">
                <a:solidFill>
                  <a:schemeClr val="accent4"/>
                </a:solidFill>
                <a:sym typeface="Helvetica Light"/>
              </a:rPr>
              <a:t>U, CLU </a:t>
            </a:r>
            <a:r>
              <a:rPr lang="fr-FR" sz="2400" dirty="0">
                <a:sym typeface="Helvetica Light"/>
              </a:rPr>
              <a:t>= Propriétés </a:t>
            </a:r>
            <a:r>
              <a:rPr lang="fr-FR" sz="2400" dirty="0" err="1">
                <a:sym typeface="Helvetica Light"/>
              </a:rPr>
              <a:t>Doremus</a:t>
            </a:r>
            <a:endParaRPr lang="fr-FR" sz="2400" dirty="0"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b="1" dirty="0">
                <a:solidFill>
                  <a:schemeClr val="accent4"/>
                </a:solidFill>
                <a:sym typeface="Helvetica Light"/>
              </a:rPr>
              <a:t>P</a:t>
            </a:r>
            <a:r>
              <a:rPr lang="fr-FR" sz="2400" dirty="0">
                <a:sym typeface="Helvetica Light"/>
              </a:rPr>
              <a:t> = Propriétés CIDOC-CRM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b="1" dirty="0">
                <a:solidFill>
                  <a:schemeClr val="accent4"/>
                </a:solidFill>
                <a:sym typeface="Helvetica Light"/>
              </a:rPr>
              <a:t>R</a:t>
            </a:r>
            <a:r>
              <a:rPr lang="fr-FR" sz="2400" dirty="0">
                <a:sym typeface="Helvetica Light"/>
              </a:rPr>
              <a:t> = Propriétés </a:t>
            </a:r>
            <a:r>
              <a:rPr lang="fr-FR" sz="2400" dirty="0" err="1" smtClean="0">
                <a:sym typeface="Helvetica Light"/>
              </a:rPr>
              <a:t>FRBRoo</a:t>
            </a:r>
            <a:endParaRPr lang="fr-FR" sz="2400" dirty="0" smtClean="0"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fr-FR" sz="2400" dirty="0"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b="1" dirty="0">
                <a:solidFill>
                  <a:schemeClr val="accent4"/>
                </a:solidFill>
                <a:sym typeface="Helvetica Light"/>
              </a:rPr>
              <a:t>CLP, CLR </a:t>
            </a:r>
            <a:r>
              <a:rPr lang="fr-FR" sz="2400" dirty="0">
                <a:sym typeface="Helvetica Light"/>
              </a:rPr>
              <a:t>= peuvent être des propriétés </a:t>
            </a:r>
            <a:r>
              <a:rPr lang="fr-FR" sz="2400" dirty="0" err="1">
                <a:sym typeface="Helvetica Light"/>
              </a:rPr>
              <a:t>FRBRoo</a:t>
            </a:r>
            <a:r>
              <a:rPr lang="fr-FR" sz="2400" dirty="0">
                <a:sym typeface="Helvetica Light"/>
              </a:rPr>
              <a:t> ou </a:t>
            </a:r>
            <a:r>
              <a:rPr lang="fr-FR" sz="2400" dirty="0" err="1" smtClean="0">
                <a:sym typeface="Helvetica Light"/>
              </a:rPr>
              <a:t>Doremus</a:t>
            </a:r>
            <a:endParaRPr lang="fr-FR" sz="2400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8173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model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 smtClean="0"/>
              <a:t>How to use the </a:t>
            </a:r>
            <a:r>
              <a:rPr lang="fr-FR" sz="5400" dirty="0" err="1" smtClean="0"/>
              <a:t>next</a:t>
            </a:r>
            <a:r>
              <a:rPr lang="fr-FR" sz="5400" dirty="0" smtClean="0"/>
              <a:t> </a:t>
            </a:r>
            <a:r>
              <a:rPr lang="fr-FR" sz="5400" dirty="0" err="1" smtClean="0"/>
              <a:t>slides</a:t>
            </a:r>
            <a:r>
              <a:rPr lang="fr-FR" sz="5400" dirty="0" smtClean="0"/>
              <a:t> ?</a:t>
            </a:r>
            <a:endParaRPr lang="fr-FR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354" y="3436325"/>
            <a:ext cx="4970801" cy="3423720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8527746" y="2733211"/>
            <a:ext cx="67757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Click to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visualize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properties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and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environment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of the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resource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in the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triplestore</a:t>
            </a:r>
            <a:endParaRPr lang="fr-FR" sz="2000" dirty="0" smtClean="0"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7713660" y="3201018"/>
            <a:ext cx="685800" cy="344232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necteur droit avec flèche 40"/>
          <p:cNvCxnSpPr/>
          <p:nvPr/>
        </p:nvCxnSpPr>
        <p:spPr>
          <a:xfrm>
            <a:off x="5346700" y="3201018"/>
            <a:ext cx="463845" cy="408231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ZoneTexte 41"/>
          <p:cNvSpPr txBox="1"/>
          <p:nvPr/>
        </p:nvSpPr>
        <p:spPr>
          <a:xfrm>
            <a:off x="2052956" y="2622551"/>
            <a:ext cx="322180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Click to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visualize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resource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in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Overture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user interface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284897" y="3737580"/>
            <a:ext cx="298986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ym typeface="Helvetica Light"/>
              </a:rPr>
              <a:t>Click 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to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access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description of the class in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smtClean="0">
                <a:sym typeface="Helvetica Light"/>
              </a:rPr>
              <a:t>documentation</a:t>
            </a:r>
            <a:endParaRPr lang="fr-FR" sz="2000" dirty="0" smtClean="0"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5499100" y="4086793"/>
            <a:ext cx="774700" cy="0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ZoneTexte 45"/>
          <p:cNvSpPr txBox="1"/>
          <p:nvPr/>
        </p:nvSpPr>
        <p:spPr>
          <a:xfrm>
            <a:off x="10800409" y="5684128"/>
            <a:ext cx="419546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ym typeface="Helvetica Light"/>
              </a:rPr>
              <a:t>Click 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to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access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description of the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controlled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vocabulary</a:t>
            </a:r>
            <a:endParaRPr lang="fr-FR" sz="2000" dirty="0" smtClean="0"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10007600" y="6002493"/>
            <a:ext cx="627555" cy="0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ZoneTexte 50"/>
          <p:cNvSpPr txBox="1"/>
          <p:nvPr/>
        </p:nvSpPr>
        <p:spPr>
          <a:xfrm>
            <a:off x="6347509" y="7204216"/>
            <a:ext cx="268219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ym typeface="Helvetica Light"/>
              </a:rPr>
              <a:t>Click </a:t>
            </a:r>
            <a:r>
              <a:rPr lang="fr-FR" sz="2000" dirty="0" smtClean="0">
                <a:sym typeface="Helvetica Light"/>
              </a:rPr>
              <a:t>to </a:t>
            </a:r>
            <a:r>
              <a:rPr lang="fr-FR" sz="2000" dirty="0" err="1">
                <a:sym typeface="Helvetica Light"/>
              </a:rPr>
              <a:t>access</a:t>
            </a:r>
            <a:r>
              <a:rPr lang="fr-FR" sz="2000" dirty="0">
                <a:sym typeface="Helvetica Light"/>
              </a:rPr>
              <a:t> </a:t>
            </a:r>
            <a:r>
              <a:rPr lang="fr-FR" sz="2000" dirty="0" smtClean="0">
                <a:sym typeface="Helvetica Light"/>
              </a:rPr>
              <a:t>concept description</a:t>
            </a: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7713659" y="6502765"/>
            <a:ext cx="0" cy="592587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6923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977900" y="5029782"/>
            <a:ext cx="14566900" cy="5129"/>
            <a:chOff x="977900" y="5029782"/>
            <a:chExt cx="14566900" cy="5129"/>
          </a:xfrm>
        </p:grpSpPr>
        <p:cxnSp>
          <p:nvCxnSpPr>
            <p:cNvPr id="35" name="Connecteur droit 34"/>
            <p:cNvCxnSpPr/>
            <p:nvPr/>
          </p:nvCxnSpPr>
          <p:spPr>
            <a:xfrm>
              <a:off x="977900" y="5034911"/>
              <a:ext cx="2946400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tailEnd type="non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" name="Groupe 20"/>
            <p:cNvGrpSpPr/>
            <p:nvPr/>
          </p:nvGrpSpPr>
          <p:grpSpPr>
            <a:xfrm>
              <a:off x="3924300" y="5029782"/>
              <a:ext cx="11620500" cy="0"/>
              <a:chOff x="3924300" y="5029782"/>
              <a:chExt cx="11620500" cy="0"/>
            </a:xfrm>
          </p:grpSpPr>
          <p:cxnSp>
            <p:nvCxnSpPr>
              <p:cNvPr id="5" name="Connecteur droit 4"/>
              <p:cNvCxnSpPr/>
              <p:nvPr/>
            </p:nvCxnSpPr>
            <p:spPr>
              <a:xfrm>
                <a:off x="7721600" y="5029782"/>
                <a:ext cx="7823200" cy="0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Connecteur droit 39"/>
              <p:cNvCxnSpPr/>
              <p:nvPr/>
            </p:nvCxnSpPr>
            <p:spPr>
              <a:xfrm>
                <a:off x="3924300" y="5029782"/>
                <a:ext cx="3797300" cy="0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 lim="400000"/>
                <a:tailEnd type="none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13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/>
              <a:t>Timeline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282700" y="3521158"/>
            <a:ext cx="202666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1801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it-IT" sz="1600" b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Composition</a:t>
            </a:r>
            <a:r>
              <a:rPr 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lang="it-IT" sz="16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 quasi una fantasia</a:t>
            </a:r>
            <a:r>
              <a:rPr 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 </a:t>
            </a:r>
            <a:r>
              <a:rPr lang="it-IT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Beethoven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228335" y="5432744"/>
            <a:ext cx="24723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First publication </a:t>
            </a: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of music score</a:t>
            </a:r>
          </a:p>
        </p:txBody>
      </p:sp>
      <p:sp>
        <p:nvSpPr>
          <p:cNvPr id="8" name="Ellipse 7"/>
          <p:cNvSpPr/>
          <p:nvPr/>
        </p:nvSpPr>
        <p:spPr>
          <a:xfrm>
            <a:off x="1913717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370108" y="5193765"/>
            <a:ext cx="366806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2014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chemeClr val="tx1"/>
                </a:solidFill>
                <a:sym typeface="Helvetica Light"/>
              </a:rPr>
              <a:t>Studio </a:t>
            </a: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Performance</a:t>
            </a:r>
            <a:r>
              <a:rPr lang="fr-FR" sz="1600" b="1" dirty="0" smtClean="0">
                <a:solidFill>
                  <a:schemeClr val="tx1"/>
                </a:solidFill>
                <a:sym typeface="Helvetica Light"/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  <a:sym typeface="Helvetica Light"/>
              </a:rPr>
              <a:t>Recording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14784" y="5281859"/>
            <a:ext cx="294151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2015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tx1"/>
                </a:solidFill>
                <a:sym typeface="Helvetica Light"/>
              </a:rPr>
              <a:t>CD publication </a:t>
            </a:r>
            <a:r>
              <a:rPr lang="fr-FR" sz="1600" dirty="0" err="1" smtClean="0">
                <a:solidFill>
                  <a:schemeClr val="tx1"/>
                </a:solidFill>
                <a:sym typeface="Helvetica Light"/>
              </a:rPr>
              <a:t>including</a:t>
            </a:r>
            <a:endParaRPr lang="fr-FR" sz="1600" dirty="0" smtClean="0">
              <a:solidFill>
                <a:schemeClr val="tx1"/>
              </a:solidFill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chemeClr val="tx1"/>
                </a:solidFill>
                <a:sym typeface="Helvetica Light"/>
              </a:rPr>
              <a:t>« </a:t>
            </a:r>
            <a:r>
              <a:rPr lang="fr-FR" sz="1600" dirty="0" err="1">
                <a:solidFill>
                  <a:schemeClr val="tx1"/>
                </a:solidFill>
                <a:sym typeface="Helvetica Light"/>
              </a:rPr>
              <a:t>Sonata</a:t>
            </a:r>
            <a:r>
              <a:rPr lang="fr-FR" sz="1600" dirty="0">
                <a:solidFill>
                  <a:schemeClr val="tx1"/>
                </a:solidFill>
                <a:sym typeface="Helvetica Light"/>
              </a:rPr>
              <a:t> quasi </a:t>
            </a:r>
            <a:r>
              <a:rPr lang="fr-FR" sz="1600" dirty="0" err="1">
                <a:solidFill>
                  <a:schemeClr val="tx1"/>
                </a:solidFill>
                <a:sym typeface="Helvetica Light"/>
              </a:rPr>
              <a:t>una</a:t>
            </a:r>
            <a:r>
              <a:rPr lang="fr-FR" sz="1600" dirty="0">
                <a:solidFill>
                  <a:schemeClr val="tx1"/>
                </a:solidFill>
                <a:sym typeface="Helvetica Light"/>
              </a:rPr>
              <a:t> Fantasia </a:t>
            </a: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» 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43" y="2521679"/>
            <a:ext cx="2227334" cy="1390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85" y="2741781"/>
            <a:ext cx="2022398" cy="10839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80" y="6267685"/>
            <a:ext cx="2101665" cy="1723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9" name="Connecteur droit 18"/>
          <p:cNvCxnSpPr>
            <a:stCxn id="25" idx="0"/>
          </p:cNvCxnSpPr>
          <p:nvPr/>
        </p:nvCxnSpPr>
        <p:spPr>
          <a:xfrm flipV="1">
            <a:off x="1130300" y="3695621"/>
            <a:ext cx="0" cy="118689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/>
          <p:cNvCxnSpPr>
            <a:endCxn id="8" idx="4"/>
          </p:cNvCxnSpPr>
          <p:nvPr/>
        </p:nvCxnSpPr>
        <p:spPr>
          <a:xfrm flipV="1">
            <a:off x="2066117" y="5187311"/>
            <a:ext cx="0" cy="1339291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ZoneTexte 23"/>
          <p:cNvSpPr txBox="1"/>
          <p:nvPr/>
        </p:nvSpPr>
        <p:spPr>
          <a:xfrm>
            <a:off x="10864460" y="3845638"/>
            <a:ext cx="366806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/>
                </a:solidFill>
                <a:sym typeface="Helvetica Light"/>
              </a:rPr>
              <a:t>2014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chemeClr val="tx1"/>
                </a:solidFill>
                <a:sym typeface="Helvetica Light"/>
              </a:rPr>
              <a:t>Editing tracks </a:t>
            </a:r>
            <a:r>
              <a:rPr lang="en-US" sz="1600" dirty="0">
                <a:solidFill>
                  <a:schemeClr val="tx1"/>
                </a:solidFill>
                <a:sym typeface="Helvetica Light"/>
              </a:rPr>
              <a:t>of </a:t>
            </a:r>
            <a:r>
              <a:rPr lang="en-US" sz="1600" dirty="0" smtClean="0">
                <a:solidFill>
                  <a:schemeClr val="tx1"/>
                </a:solidFill>
                <a:sym typeface="Helvetica Light"/>
              </a:rPr>
              <a:t>Recording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977900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7" name="Connecteur droit 26"/>
          <p:cNvCxnSpPr>
            <a:stCxn id="28" idx="0"/>
          </p:cNvCxnSpPr>
          <p:nvPr/>
        </p:nvCxnSpPr>
        <p:spPr>
          <a:xfrm flipV="1">
            <a:off x="8302577" y="3890861"/>
            <a:ext cx="0" cy="94535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Ellipse 27"/>
          <p:cNvSpPr/>
          <p:nvPr/>
        </p:nvSpPr>
        <p:spPr>
          <a:xfrm>
            <a:off x="8150177" y="48362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8178626" y="4993542"/>
            <a:ext cx="251644" cy="251644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1" name="Connecteur droit 30"/>
          <p:cNvCxnSpPr>
            <a:stCxn id="32" idx="0"/>
          </p:cNvCxnSpPr>
          <p:nvPr/>
        </p:nvCxnSpPr>
        <p:spPr>
          <a:xfrm flipV="1">
            <a:off x="10738520" y="3841518"/>
            <a:ext cx="0" cy="1047447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Ellipse 31"/>
          <p:cNvSpPr/>
          <p:nvPr/>
        </p:nvSpPr>
        <p:spPr>
          <a:xfrm>
            <a:off x="10586120" y="4888965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3" name="Connecteur droit 32"/>
          <p:cNvCxnSpPr>
            <a:endCxn id="34" idx="4"/>
          </p:cNvCxnSpPr>
          <p:nvPr/>
        </p:nvCxnSpPr>
        <p:spPr>
          <a:xfrm flipV="1">
            <a:off x="12062384" y="5187311"/>
            <a:ext cx="0" cy="935804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Ellipse 33"/>
          <p:cNvSpPr/>
          <p:nvPr/>
        </p:nvSpPr>
        <p:spPr>
          <a:xfrm>
            <a:off x="11909984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7" name="Connecteur droit 36"/>
          <p:cNvCxnSpPr/>
          <p:nvPr/>
        </p:nvCxnSpPr>
        <p:spPr>
          <a:xfrm flipV="1">
            <a:off x="3425034" y="4289066"/>
            <a:ext cx="0" cy="704477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ZoneTexte 37"/>
          <p:cNvSpPr txBox="1"/>
          <p:nvPr/>
        </p:nvSpPr>
        <p:spPr>
          <a:xfrm>
            <a:off x="3529587" y="4197448"/>
            <a:ext cx="110196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Premiere</a:t>
            </a:r>
            <a:endParaRPr lang="fr-FR" sz="1600" b="1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5975627" y="3770841"/>
            <a:ext cx="235325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2014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Studio </a:t>
            </a:r>
            <a:r>
              <a:rPr lang="fr-FR" sz="1600" b="1" dirty="0" smtClean="0">
                <a:solidFill>
                  <a:schemeClr val="tx1"/>
                </a:solidFill>
                <a:sym typeface="Helvetica Light"/>
              </a:rPr>
              <a:t>Performance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3261443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577" y="5853372"/>
            <a:ext cx="2529932" cy="16825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60" y="6410618"/>
            <a:ext cx="2878844" cy="21154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t="9040" r="18149" b="7274"/>
          <a:stretch/>
        </p:blipFill>
        <p:spPr>
          <a:xfrm>
            <a:off x="828771" y="1962992"/>
            <a:ext cx="2169892" cy="17794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1" y="1841941"/>
            <a:ext cx="1299849" cy="1559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9107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977900" y="5029782"/>
            <a:ext cx="14566900" cy="5129"/>
            <a:chOff x="977900" y="5029782"/>
            <a:chExt cx="14566900" cy="5129"/>
          </a:xfrm>
        </p:grpSpPr>
        <p:cxnSp>
          <p:nvCxnSpPr>
            <p:cNvPr id="35" name="Connecteur droit 34"/>
            <p:cNvCxnSpPr/>
            <p:nvPr/>
          </p:nvCxnSpPr>
          <p:spPr>
            <a:xfrm>
              <a:off x="977900" y="5034911"/>
              <a:ext cx="2946400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tailEnd type="non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" name="Groupe 20"/>
            <p:cNvGrpSpPr/>
            <p:nvPr/>
          </p:nvGrpSpPr>
          <p:grpSpPr>
            <a:xfrm>
              <a:off x="3924300" y="5029782"/>
              <a:ext cx="11620500" cy="0"/>
              <a:chOff x="3924300" y="5029782"/>
              <a:chExt cx="11620500" cy="0"/>
            </a:xfrm>
          </p:grpSpPr>
          <p:cxnSp>
            <p:nvCxnSpPr>
              <p:cNvPr id="5" name="Connecteur droit 4"/>
              <p:cNvCxnSpPr/>
              <p:nvPr/>
            </p:nvCxnSpPr>
            <p:spPr>
              <a:xfrm>
                <a:off x="7721600" y="5029782"/>
                <a:ext cx="7823200" cy="0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Connecteur droit 39"/>
              <p:cNvCxnSpPr/>
              <p:nvPr/>
            </p:nvCxnSpPr>
            <p:spPr>
              <a:xfrm>
                <a:off x="3924300" y="5029782"/>
                <a:ext cx="3797300" cy="0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 lim="400000"/>
                <a:tailEnd type="none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14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/>
              <a:t>Timeline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282700" y="3521158"/>
            <a:ext cx="202666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1801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it-IT" sz="1600" b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Composition</a:t>
            </a:r>
            <a:r>
              <a:rPr 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lang="it-IT" sz="16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 quasi una fantasia</a:t>
            </a:r>
            <a:r>
              <a:rPr 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 </a:t>
            </a:r>
            <a:r>
              <a:rPr lang="it-IT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Beethoven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228335" y="5432744"/>
            <a:ext cx="24723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First publication </a:t>
            </a: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of music score</a:t>
            </a:r>
          </a:p>
        </p:txBody>
      </p:sp>
      <p:sp>
        <p:nvSpPr>
          <p:cNvPr id="8" name="Ellipse 7"/>
          <p:cNvSpPr/>
          <p:nvPr/>
        </p:nvSpPr>
        <p:spPr>
          <a:xfrm>
            <a:off x="1913717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14784" y="5281859"/>
            <a:ext cx="294151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2015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tx1"/>
                </a:solidFill>
                <a:sym typeface="Helvetica Light"/>
              </a:rPr>
              <a:t>CD publication </a:t>
            </a:r>
            <a:r>
              <a:rPr lang="fr-FR" sz="1600" dirty="0" err="1" smtClean="0">
                <a:solidFill>
                  <a:schemeClr val="tx1"/>
                </a:solidFill>
                <a:sym typeface="Helvetica Light"/>
              </a:rPr>
              <a:t>including</a:t>
            </a:r>
            <a:endParaRPr lang="fr-FR" sz="1600" dirty="0" smtClean="0">
              <a:solidFill>
                <a:schemeClr val="tx1"/>
              </a:solidFill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chemeClr val="tx1"/>
                </a:solidFill>
                <a:sym typeface="Helvetica Light"/>
              </a:rPr>
              <a:t>« </a:t>
            </a:r>
            <a:r>
              <a:rPr lang="fr-FR" sz="1600" dirty="0" err="1">
                <a:solidFill>
                  <a:schemeClr val="tx1"/>
                </a:solidFill>
                <a:sym typeface="Helvetica Light"/>
              </a:rPr>
              <a:t>Sonata</a:t>
            </a:r>
            <a:r>
              <a:rPr lang="fr-FR" sz="1600" dirty="0">
                <a:solidFill>
                  <a:schemeClr val="tx1"/>
                </a:solidFill>
                <a:sym typeface="Helvetica Light"/>
              </a:rPr>
              <a:t> quasi </a:t>
            </a:r>
            <a:r>
              <a:rPr lang="fr-FR" sz="1600" dirty="0" err="1">
                <a:solidFill>
                  <a:schemeClr val="tx1"/>
                </a:solidFill>
                <a:sym typeface="Helvetica Light"/>
              </a:rPr>
              <a:t>una</a:t>
            </a:r>
            <a:r>
              <a:rPr lang="fr-FR" sz="1600" dirty="0">
                <a:solidFill>
                  <a:schemeClr val="tx1"/>
                </a:solidFill>
                <a:sym typeface="Helvetica Light"/>
              </a:rPr>
              <a:t> Fantasia </a:t>
            </a: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» 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43" y="2521679"/>
            <a:ext cx="2227334" cy="1390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80" y="6267685"/>
            <a:ext cx="2101665" cy="1723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9" name="Connecteur droit 18"/>
          <p:cNvCxnSpPr>
            <a:stCxn id="25" idx="0"/>
          </p:cNvCxnSpPr>
          <p:nvPr/>
        </p:nvCxnSpPr>
        <p:spPr>
          <a:xfrm flipV="1">
            <a:off x="1130300" y="3695621"/>
            <a:ext cx="0" cy="118689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/>
          <p:cNvCxnSpPr>
            <a:endCxn id="8" idx="4"/>
          </p:cNvCxnSpPr>
          <p:nvPr/>
        </p:nvCxnSpPr>
        <p:spPr>
          <a:xfrm flipV="1">
            <a:off x="2066117" y="5187311"/>
            <a:ext cx="0" cy="1339291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Ellipse 24"/>
          <p:cNvSpPr/>
          <p:nvPr/>
        </p:nvSpPr>
        <p:spPr>
          <a:xfrm>
            <a:off x="977900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7" name="Connecteur droit 26"/>
          <p:cNvCxnSpPr>
            <a:stCxn id="28" idx="0"/>
          </p:cNvCxnSpPr>
          <p:nvPr/>
        </p:nvCxnSpPr>
        <p:spPr>
          <a:xfrm flipV="1">
            <a:off x="8302577" y="3890861"/>
            <a:ext cx="0" cy="94535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Ellipse 27"/>
          <p:cNvSpPr/>
          <p:nvPr/>
        </p:nvSpPr>
        <p:spPr>
          <a:xfrm>
            <a:off x="8150177" y="48362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3" name="Connecteur droit 32"/>
          <p:cNvCxnSpPr>
            <a:endCxn id="34" idx="4"/>
          </p:cNvCxnSpPr>
          <p:nvPr/>
        </p:nvCxnSpPr>
        <p:spPr>
          <a:xfrm flipV="1">
            <a:off x="12062384" y="5187311"/>
            <a:ext cx="0" cy="935804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Ellipse 33"/>
          <p:cNvSpPr/>
          <p:nvPr/>
        </p:nvSpPr>
        <p:spPr>
          <a:xfrm>
            <a:off x="11909984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5975627" y="3770841"/>
            <a:ext cx="235325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2014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tx1"/>
                </a:solidFill>
                <a:sym typeface="Helvetica Light"/>
              </a:rPr>
              <a:t>Concert </a:t>
            </a: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at </a:t>
            </a:r>
            <a:r>
              <a:rPr lang="fr-FR" sz="1600" dirty="0" err="1" smtClean="0">
                <a:solidFill>
                  <a:schemeClr val="tx1"/>
                </a:solidFill>
                <a:sym typeface="Helvetica Light"/>
              </a:rPr>
              <a:t>Philarmonie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60" y="6410618"/>
            <a:ext cx="2878844" cy="21154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t="9040" r="18149" b="7274"/>
          <a:stretch/>
        </p:blipFill>
        <p:spPr>
          <a:xfrm>
            <a:off x="828771" y="1962992"/>
            <a:ext cx="2169892" cy="17794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1" y="1841941"/>
            <a:ext cx="1299849" cy="1559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580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eur droit avec flèche 125"/>
          <p:cNvCxnSpPr>
            <a:endCxn id="122" idx="1"/>
          </p:cNvCxnSpPr>
          <p:nvPr/>
        </p:nvCxnSpPr>
        <p:spPr>
          <a:xfrm>
            <a:off x="8752678" y="5858634"/>
            <a:ext cx="3399893" cy="2064175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Rectangle 87"/>
          <p:cNvSpPr/>
          <p:nvPr/>
        </p:nvSpPr>
        <p:spPr>
          <a:xfrm>
            <a:off x="479676" y="7799650"/>
            <a:ext cx="2910143" cy="461665"/>
          </a:xfrm>
          <a:prstGeom prst="wedgeRectCallout">
            <a:avLst>
              <a:gd name="adj1" fmla="val 67321"/>
              <a:gd name="adj2" fmla="val -410657"/>
            </a:avLst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Composition of </a:t>
            </a:r>
            <a:r>
              <a:rPr lang="fr-FR" sz="1200" b="1" dirty="0" err="1">
                <a:solidFill>
                  <a:schemeClr val="bg1"/>
                </a:solidFill>
              </a:rPr>
              <a:t>Sonata</a:t>
            </a:r>
            <a:r>
              <a:rPr lang="fr-FR" sz="1200" b="1" dirty="0">
                <a:solidFill>
                  <a:schemeClr val="bg1"/>
                </a:solidFill>
              </a:rPr>
              <a:t> quasi </a:t>
            </a:r>
            <a:r>
              <a:rPr lang="fr-FR" sz="1200" b="1" dirty="0" err="1">
                <a:solidFill>
                  <a:schemeClr val="bg1"/>
                </a:solidFill>
              </a:rPr>
              <a:t>una</a:t>
            </a:r>
            <a:r>
              <a:rPr lang="fr-FR" sz="1200" b="1" dirty="0">
                <a:solidFill>
                  <a:schemeClr val="bg1"/>
                </a:solidFill>
              </a:rPr>
              <a:t> fantasia by Beethoven</a:t>
            </a:r>
          </a:p>
        </p:txBody>
      </p:sp>
      <p:pic>
        <p:nvPicPr>
          <p:cNvPr id="133" name="Image 1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t="9040" r="18149" b="7274"/>
          <a:stretch/>
        </p:blipFill>
        <p:spPr>
          <a:xfrm>
            <a:off x="6190169" y="4822051"/>
            <a:ext cx="1484815" cy="1217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1" name="Imag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08" y="1994091"/>
            <a:ext cx="1299849" cy="1559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15</a:t>
            </a:fld>
            <a:endParaRPr lang="fr-FR" alt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/>
              <a:t>Musical c</a:t>
            </a:r>
            <a:r>
              <a:rPr 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</a:t>
            </a:r>
            <a:endParaRPr lang="fr-FR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10946071" y="4022156"/>
            <a:ext cx="1779329" cy="557884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P3 has note: 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"Piano"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12152571" y="6075059"/>
            <a:ext cx="2447386" cy="1095142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U42 has opus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number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"27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" 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 </a:t>
            </a: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U43 has </a:t>
            </a:r>
            <a:r>
              <a:rPr lang="fr-FR" sz="1200" dirty="0">
                <a:solidFill>
                  <a:schemeClr val="tx1"/>
                </a:solidFill>
                <a:sym typeface="Helvetica Light"/>
              </a:rPr>
              <a:t>opus </a:t>
            </a:r>
            <a:r>
              <a:rPr lang="fr-FR" sz="1200" dirty="0" err="1" smtClean="0">
                <a:solidFill>
                  <a:schemeClr val="tx1"/>
                </a:solidFill>
                <a:sym typeface="Helvetica Light"/>
              </a:rPr>
              <a:t>subnumber</a:t>
            </a:r>
            <a:r>
              <a:rPr lang="fr-FR" sz="1200" dirty="0">
                <a:solidFill>
                  <a:schemeClr val="tx1"/>
                </a:solidFill>
                <a:sym typeface="Helvetica Light"/>
              </a:rPr>
              <a:t>: "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2"</a:t>
            </a:r>
            <a:endParaRPr lang="fr-FR" sz="1200" dirty="0">
              <a:solidFill>
                <a:schemeClr val="tx1"/>
              </a:solidFill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P3 has note: 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"Op. 27, no 2"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7318521" y="5914657"/>
            <a:ext cx="3215915" cy="1448983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B04533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U70 has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title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"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quasi </a:t>
            </a:r>
            <a:r>
              <a:rPr 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una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fantasia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200" dirty="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U10 has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order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number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14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200" dirty="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U12 has genre: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  <a:hlinkClick r:id="rId5"/>
              </a:rPr>
              <a:t>sonata</a:t>
            </a:r>
            <a:endParaRPr lang="fr-FR" sz="1200" dirty="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U11 key: </a:t>
            </a:r>
            <a:r>
              <a:rPr lang="fr-FR" sz="1200" dirty="0">
                <a:hlinkClick r:id="rId6" invalidUrl="http://data.doremus.org/sparql?default-graph-uri=&amp;query=DEFINE+sql:describe-mode+&quot;CBD&quot;describe+&lt;http://data.doremus.org/vocabulary/key/cxm&gt;+where{}&amp;format=text/html&amp;timeout=0&amp;debug=on"/>
              </a:rPr>
              <a:t>C </a:t>
            </a:r>
            <a:r>
              <a:rPr lang="fr-FR" sz="1200" dirty="0" err="1">
                <a:hlinkClick r:id="rId7"/>
              </a:rPr>
              <a:t>sharp</a:t>
            </a:r>
            <a:r>
              <a:rPr lang="fr-FR" sz="1200" dirty="0">
                <a:hlinkClick r:id="rId7"/>
              </a:rPr>
              <a:t> Minor</a:t>
            </a:r>
            <a:endParaRPr lang="fr-FR" sz="12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8" name="Groupe 37"/>
          <p:cNvGrpSpPr/>
          <p:nvPr/>
        </p:nvGrpSpPr>
        <p:grpSpPr>
          <a:xfrm>
            <a:off x="3915215" y="5178026"/>
            <a:ext cx="1413186" cy="970156"/>
            <a:chOff x="2809037" y="6043961"/>
            <a:chExt cx="1413186" cy="970156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98425" cap="flat" cmpd="tri">
              <a:solidFill>
                <a:schemeClr val="accent6">
                  <a:lumMod val="20000"/>
                  <a:lumOff val="80000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0" name="Rectangle à coins arrondis 39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F28 Expression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Creation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7318522" y="5172626"/>
            <a:ext cx="1413186" cy="970156"/>
            <a:chOff x="2809037" y="6043961"/>
            <a:chExt cx="1413186" cy="970156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7318522" y="3826683"/>
            <a:ext cx="1413186" cy="970156"/>
            <a:chOff x="2809037" y="6043961"/>
            <a:chExt cx="1413186" cy="970156"/>
          </a:xfrm>
        </p:grpSpPr>
        <p:sp>
          <p:nvSpPr>
            <p:cNvPr id="45" name="Rectangle à coins arrondis 4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6" name="Rectangle à coins arrondis 4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F14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Individual</a:t>
              </a: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7318522" y="2455049"/>
            <a:ext cx="1413186" cy="970156"/>
            <a:chOff x="2809037" y="6043961"/>
            <a:chExt cx="1413186" cy="970156"/>
          </a:xfrm>
        </p:grpSpPr>
        <p:sp>
          <p:nvSpPr>
            <p:cNvPr id="48" name="Rectangle à coins arrondis 4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Rectangle à coins arrondis 4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F15 </a:t>
              </a:r>
              <a:r>
                <a:rPr lang="fr-FR" sz="120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Complex</a:t>
              </a:r>
              <a:r>
                <a:rPr lang="fr-FR" sz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20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50" name="Connecteur droit avec flèche 49"/>
          <p:cNvCxnSpPr>
            <a:stCxn id="48" idx="2"/>
            <a:endCxn id="45" idx="0"/>
          </p:cNvCxnSpPr>
          <p:nvPr/>
        </p:nvCxnSpPr>
        <p:spPr>
          <a:xfrm>
            <a:off x="8025115" y="3425205"/>
            <a:ext cx="0" cy="40147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ZoneTexte 50"/>
          <p:cNvSpPr txBox="1"/>
          <p:nvPr/>
        </p:nvSpPr>
        <p:spPr>
          <a:xfrm>
            <a:off x="8047118" y="3469471"/>
            <a:ext cx="127919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R10 has </a:t>
            </a:r>
            <a:r>
              <a:rPr 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member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2" name="Connecteur droit avec flèche 51"/>
          <p:cNvCxnSpPr>
            <a:stCxn id="45" idx="2"/>
            <a:endCxn id="42" idx="0"/>
          </p:cNvCxnSpPr>
          <p:nvPr/>
        </p:nvCxnSpPr>
        <p:spPr>
          <a:xfrm>
            <a:off x="8025115" y="4796840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ZoneTexte 52"/>
          <p:cNvSpPr txBox="1"/>
          <p:nvPr/>
        </p:nvSpPr>
        <p:spPr>
          <a:xfrm>
            <a:off x="8047118" y="4799045"/>
            <a:ext cx="119263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R9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54" name="Connecteur droit avec flèche 53"/>
          <p:cNvCxnSpPr>
            <a:stCxn id="39" idx="3"/>
            <a:endCxn id="42" idx="1"/>
          </p:cNvCxnSpPr>
          <p:nvPr/>
        </p:nvCxnSpPr>
        <p:spPr>
          <a:xfrm flipV="1">
            <a:off x="5328401" y="5657704"/>
            <a:ext cx="1990121" cy="5400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ZoneTexte 54"/>
          <p:cNvSpPr txBox="1"/>
          <p:nvPr/>
        </p:nvSpPr>
        <p:spPr>
          <a:xfrm>
            <a:off x="5372145" y="5664297"/>
            <a:ext cx="93775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R17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6" name="Connecteur droit avec flèche 55"/>
          <p:cNvCxnSpPr>
            <a:stCxn id="39" idx="3"/>
            <a:endCxn id="45" idx="1"/>
          </p:cNvCxnSpPr>
          <p:nvPr/>
        </p:nvCxnSpPr>
        <p:spPr>
          <a:xfrm flipV="1">
            <a:off x="5328401" y="4311761"/>
            <a:ext cx="1990121" cy="135134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ZoneTexte 56"/>
          <p:cNvSpPr txBox="1"/>
          <p:nvPr/>
        </p:nvSpPr>
        <p:spPr>
          <a:xfrm>
            <a:off x="4999673" y="4294681"/>
            <a:ext cx="212841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R19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of</a:t>
            </a:r>
          </a:p>
        </p:txBody>
      </p:sp>
      <p:pic>
        <p:nvPicPr>
          <p:cNvPr id="58" name="Image 57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318" y="5207002"/>
            <a:ext cx="244287" cy="244287"/>
          </a:xfrm>
          <a:prstGeom prst="rect">
            <a:avLst/>
          </a:prstGeom>
        </p:spPr>
      </p:pic>
      <p:pic>
        <p:nvPicPr>
          <p:cNvPr id="59" name="Image 58">
            <a:hlinkClick r:id="rId10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39" y="5226143"/>
            <a:ext cx="244287" cy="244287"/>
          </a:xfrm>
          <a:prstGeom prst="rect">
            <a:avLst/>
          </a:prstGeom>
        </p:spPr>
      </p:pic>
      <p:pic>
        <p:nvPicPr>
          <p:cNvPr id="60" name="Image 59">
            <a:hlinkClick r:id="rId11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317" y="3880534"/>
            <a:ext cx="244287" cy="244287"/>
          </a:xfrm>
          <a:prstGeom prst="rect">
            <a:avLst/>
          </a:prstGeom>
        </p:spPr>
      </p:pic>
      <p:pic>
        <p:nvPicPr>
          <p:cNvPr id="61" name="Image 60">
            <a:hlinkClick r:id="rId12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32" y="2475957"/>
            <a:ext cx="244287" cy="244287"/>
          </a:xfrm>
          <a:prstGeom prst="rect">
            <a:avLst/>
          </a:prstGeom>
        </p:spPr>
      </p:pic>
      <p:cxnSp>
        <p:nvCxnSpPr>
          <p:cNvPr id="62" name="Connecteur en angle 61"/>
          <p:cNvCxnSpPr>
            <a:stCxn id="48" idx="3"/>
            <a:endCxn id="42" idx="3"/>
          </p:cNvCxnSpPr>
          <p:nvPr/>
        </p:nvCxnSpPr>
        <p:spPr>
          <a:xfrm>
            <a:off x="8731708" y="2940127"/>
            <a:ext cx="12700" cy="2717577"/>
          </a:xfrm>
          <a:prstGeom prst="bentConnector3">
            <a:avLst>
              <a:gd name="adj1" fmla="val 4314283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ZoneTexte 62"/>
          <p:cNvSpPr txBox="1"/>
          <p:nvPr/>
        </p:nvSpPr>
        <p:spPr>
          <a:xfrm>
            <a:off x="8731708" y="2592768"/>
            <a:ext cx="247183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R40 has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representative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expression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4" name="Pentagone 63">
            <a:hlinkClick r:id="rId13"/>
          </p:cNvPr>
          <p:cNvSpPr/>
          <p:nvPr/>
        </p:nvSpPr>
        <p:spPr>
          <a:xfrm flipH="1">
            <a:off x="9262648" y="7024644"/>
            <a:ext cx="620492" cy="184666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keys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5" name="Pentagone 64">
            <a:hlinkClick r:id="rId14"/>
          </p:cNvPr>
          <p:cNvSpPr/>
          <p:nvPr/>
        </p:nvSpPr>
        <p:spPr>
          <a:xfrm flipH="1">
            <a:off x="9246794" y="6759490"/>
            <a:ext cx="636346" cy="184666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genre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6" name="Groupe 65"/>
          <p:cNvGrpSpPr/>
          <p:nvPr/>
        </p:nvGrpSpPr>
        <p:grpSpPr>
          <a:xfrm>
            <a:off x="12152571" y="5352371"/>
            <a:ext cx="1413186" cy="970156"/>
            <a:chOff x="2809037" y="6043961"/>
            <a:chExt cx="1413186" cy="970156"/>
          </a:xfrm>
        </p:grpSpPr>
        <p:sp>
          <p:nvSpPr>
            <p:cNvPr id="67" name="Rectangle à coins arrondis 6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Appellation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15"/>
                </a:rPr>
                <a:t>M2</a:t>
              </a: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Opus </a:t>
              </a:r>
              <a:r>
                <a:rPr 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statement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69" name="Connecteur droit avec flèche 68"/>
          <p:cNvCxnSpPr>
            <a:stCxn id="87" idx="6"/>
            <a:endCxn id="67" idx="1"/>
          </p:cNvCxnSpPr>
          <p:nvPr/>
        </p:nvCxnSpPr>
        <p:spPr>
          <a:xfrm>
            <a:off x="8752678" y="5835320"/>
            <a:ext cx="3399893" cy="212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ZoneTexte 69"/>
          <p:cNvSpPr txBox="1"/>
          <p:nvPr/>
        </p:nvSpPr>
        <p:spPr>
          <a:xfrm>
            <a:off x="10235116" y="5530695"/>
            <a:ext cx="176650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U17 has opus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statement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10946071" y="3106577"/>
            <a:ext cx="1413186" cy="1102894"/>
            <a:chOff x="2809037" y="5911223"/>
            <a:chExt cx="1413186" cy="1102894"/>
          </a:xfrm>
        </p:grpSpPr>
        <p:sp>
          <p:nvSpPr>
            <p:cNvPr id="73" name="Rectangle à coins arrondis 72"/>
            <p:cNvSpPr/>
            <p:nvPr/>
          </p:nvSpPr>
          <p:spPr>
            <a:xfrm>
              <a:off x="2809037" y="5911223"/>
              <a:ext cx="1413186" cy="110289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4" name="Rectangle à coins arrondis 7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16"/>
                </a:rPr>
                <a:t>M6</a:t>
              </a: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Casting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75" name="Connecteur droit avec flèche 74"/>
          <p:cNvCxnSpPr>
            <a:stCxn id="86" idx="7"/>
            <a:endCxn id="73" idx="1"/>
          </p:cNvCxnSpPr>
          <p:nvPr/>
        </p:nvCxnSpPr>
        <p:spPr>
          <a:xfrm flipV="1">
            <a:off x="8709607" y="3658024"/>
            <a:ext cx="2236464" cy="174997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ZoneTexte 75"/>
          <p:cNvSpPr txBox="1"/>
          <p:nvPr/>
        </p:nvSpPr>
        <p:spPr>
          <a:xfrm>
            <a:off x="9306717" y="4968888"/>
            <a:ext cx="120225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U13 has casting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7" name="Image 76">
            <a:hlinkClick r:id="rId17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759" y="3134994"/>
            <a:ext cx="244287" cy="244287"/>
          </a:xfrm>
          <a:prstGeom prst="rect">
            <a:avLst/>
          </a:prstGeom>
        </p:spPr>
      </p:pic>
      <p:sp>
        <p:nvSpPr>
          <p:cNvPr id="78" name="Rectangle à coins arrondis 77"/>
          <p:cNvSpPr/>
          <p:nvPr/>
        </p:nvSpPr>
        <p:spPr>
          <a:xfrm>
            <a:off x="13451269" y="4022155"/>
            <a:ext cx="3388931" cy="1130889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U2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foresees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use of medium of performance of type: 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  <a:hlinkClick r:id="rId18"/>
              </a:rPr>
              <a:t>Piano</a:t>
            </a:r>
            <a:endParaRPr lang="fr-FR" sz="1200" dirty="0" smtClean="0">
              <a:solidFill>
                <a:schemeClr val="tx1"/>
              </a:solidFill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U30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foresees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quantity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mop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: 1 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9" name="Groupe 78"/>
          <p:cNvGrpSpPr/>
          <p:nvPr/>
        </p:nvGrpSpPr>
        <p:grpSpPr>
          <a:xfrm>
            <a:off x="13451270" y="3106577"/>
            <a:ext cx="1413186" cy="1102894"/>
            <a:chOff x="2809037" y="5911223"/>
            <a:chExt cx="1413186" cy="1102894"/>
          </a:xfrm>
        </p:grpSpPr>
        <p:sp>
          <p:nvSpPr>
            <p:cNvPr id="80" name="Rectangle à coins arrondis 79"/>
            <p:cNvSpPr/>
            <p:nvPr/>
          </p:nvSpPr>
          <p:spPr>
            <a:xfrm>
              <a:off x="2809037" y="5911223"/>
              <a:ext cx="1413186" cy="110289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19"/>
                </a:rPr>
                <a:t>M23</a:t>
              </a: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Casting </a:t>
              </a:r>
              <a:r>
                <a:rPr 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Detail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83" name="Connecteur droit avec flèche 82"/>
          <p:cNvCxnSpPr>
            <a:stCxn id="73" idx="3"/>
            <a:endCxn id="80" idx="1"/>
          </p:cNvCxnSpPr>
          <p:nvPr/>
        </p:nvCxnSpPr>
        <p:spPr>
          <a:xfrm>
            <a:off x="12359257" y="3658024"/>
            <a:ext cx="1092013" cy="0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ZoneTexte 83"/>
          <p:cNvSpPr txBox="1"/>
          <p:nvPr/>
        </p:nvSpPr>
        <p:spPr>
          <a:xfrm>
            <a:off x="12359258" y="3122627"/>
            <a:ext cx="102504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U23 has casting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detail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Pentagone 84">
            <a:hlinkClick r:id="rId20"/>
          </p:cNvPr>
          <p:cNvSpPr/>
          <p:nvPr/>
        </p:nvSpPr>
        <p:spPr>
          <a:xfrm flipH="1">
            <a:off x="14722101" y="4580040"/>
            <a:ext cx="1920448" cy="184666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medium of performance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6" name="Ellipse 85"/>
          <p:cNvSpPr/>
          <p:nvPr/>
        </p:nvSpPr>
        <p:spPr>
          <a:xfrm>
            <a:off x="8599312" y="5348848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8623459" y="5633350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1" name="Rectangle à coins arrondis 90"/>
          <p:cNvSpPr/>
          <p:nvPr/>
        </p:nvSpPr>
        <p:spPr>
          <a:xfrm>
            <a:off x="3912487" y="7253516"/>
            <a:ext cx="3339068" cy="905198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P79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beginning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qualified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"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1801-01-01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200" dirty="0">
              <a:solidFill>
                <a:schemeClr val="tx1"/>
              </a:solidFill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P80 end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qualified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 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1801-12-31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2" name="Groupe 91"/>
          <p:cNvGrpSpPr/>
          <p:nvPr/>
        </p:nvGrpSpPr>
        <p:grpSpPr>
          <a:xfrm>
            <a:off x="3912487" y="6447481"/>
            <a:ext cx="1413186" cy="993350"/>
            <a:chOff x="2809037" y="6020767"/>
            <a:chExt cx="1413186" cy="993350"/>
          </a:xfrm>
        </p:grpSpPr>
        <p:sp>
          <p:nvSpPr>
            <p:cNvPr id="93" name="Rectangle à coins arrondis 92"/>
            <p:cNvSpPr/>
            <p:nvPr/>
          </p:nvSpPr>
          <p:spPr>
            <a:xfrm>
              <a:off x="2809037" y="6020767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CRM </a:t>
              </a:r>
              <a:r>
                <a:rPr lang="fr-FR" sz="1200" b="1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entity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4" name="Rectangle à coins arrondis 9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E52 </a:t>
              </a:r>
              <a:r>
                <a:rPr lang="fr-FR" sz="120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Timespan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96" name="Connecteur droit avec flèche 95"/>
          <p:cNvCxnSpPr>
            <a:stCxn id="39" idx="2"/>
            <a:endCxn id="93" idx="0"/>
          </p:cNvCxnSpPr>
          <p:nvPr/>
        </p:nvCxnSpPr>
        <p:spPr>
          <a:xfrm flipH="1">
            <a:off x="4619080" y="6148182"/>
            <a:ext cx="2728" cy="29929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ZoneTexte 96"/>
          <p:cNvSpPr txBox="1"/>
          <p:nvPr/>
        </p:nvSpPr>
        <p:spPr>
          <a:xfrm>
            <a:off x="4646127" y="6149375"/>
            <a:ext cx="125920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P4 has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timespan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8" name="Rectangle à coins arrondis 97"/>
          <p:cNvSpPr/>
          <p:nvPr/>
        </p:nvSpPr>
        <p:spPr>
          <a:xfrm>
            <a:off x="313038" y="5970598"/>
            <a:ext cx="3157353" cy="632046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7030A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U31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function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 type: 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compositeur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 </a:t>
            </a:r>
          </a:p>
        </p:txBody>
      </p:sp>
      <p:grpSp>
        <p:nvGrpSpPr>
          <p:cNvPr id="99" name="Groupe 98"/>
          <p:cNvGrpSpPr/>
          <p:nvPr/>
        </p:nvGrpSpPr>
        <p:grpSpPr>
          <a:xfrm>
            <a:off x="313038" y="5164563"/>
            <a:ext cx="1413186" cy="993350"/>
            <a:chOff x="1276064" y="6410618"/>
            <a:chExt cx="1413186" cy="993350"/>
          </a:xfrm>
        </p:grpSpPr>
        <p:sp>
          <p:nvSpPr>
            <p:cNvPr id="100" name="Rectangle à coins arrondis 99"/>
            <p:cNvSpPr/>
            <p:nvPr/>
          </p:nvSpPr>
          <p:spPr>
            <a:xfrm>
              <a:off x="1276064" y="6410618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1" name="Rectangle à coins arrondis 100"/>
            <p:cNvSpPr/>
            <p:nvPr/>
          </p:nvSpPr>
          <p:spPr>
            <a:xfrm>
              <a:off x="1343030" y="6774333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E7 Activity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02" name="Connecteur droit avec flèche 101"/>
          <p:cNvCxnSpPr>
            <a:stCxn id="39" idx="1"/>
            <a:endCxn id="100" idx="3"/>
          </p:cNvCxnSpPr>
          <p:nvPr/>
        </p:nvCxnSpPr>
        <p:spPr>
          <a:xfrm flipH="1" flipV="1">
            <a:off x="1726224" y="5661238"/>
            <a:ext cx="2188991" cy="1866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ZoneTexte 102"/>
          <p:cNvSpPr txBox="1"/>
          <p:nvPr/>
        </p:nvSpPr>
        <p:spPr>
          <a:xfrm>
            <a:off x="2778359" y="5344312"/>
            <a:ext cx="10501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P9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4" name="Rectangle à coins arrondis 103"/>
          <p:cNvSpPr/>
          <p:nvPr/>
        </p:nvSpPr>
        <p:spPr>
          <a:xfrm>
            <a:off x="521562" y="3216319"/>
            <a:ext cx="3554780" cy="1486438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P131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identified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 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Ludwig van Beethoven (1870-1827)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  </a:t>
            </a: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P198i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was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born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1770-01-01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  </a:t>
            </a: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P100i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died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1827-01-01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05" name="Groupe 104"/>
          <p:cNvGrpSpPr/>
          <p:nvPr/>
        </p:nvGrpSpPr>
        <p:grpSpPr>
          <a:xfrm>
            <a:off x="521562" y="2410286"/>
            <a:ext cx="1413186" cy="993350"/>
            <a:chOff x="2809037" y="6020767"/>
            <a:chExt cx="1413186" cy="993350"/>
          </a:xfrm>
        </p:grpSpPr>
        <p:sp>
          <p:nvSpPr>
            <p:cNvPr id="106" name="Rectangle à coins arrondis 105"/>
            <p:cNvSpPr/>
            <p:nvPr/>
          </p:nvSpPr>
          <p:spPr>
            <a:xfrm>
              <a:off x="2809037" y="6020767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Actor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7" name="Rectangle à coins arrondis 106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E21 Person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8" name="ZoneTexte 107"/>
          <p:cNvSpPr txBox="1"/>
          <p:nvPr/>
        </p:nvSpPr>
        <p:spPr>
          <a:xfrm>
            <a:off x="96441" y="4869784"/>
            <a:ext cx="152456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P14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carried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out by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9" name="Connecteur en angle 108"/>
          <p:cNvCxnSpPr>
            <a:stCxn id="100" idx="1"/>
            <a:endCxn id="106" idx="1"/>
          </p:cNvCxnSpPr>
          <p:nvPr/>
        </p:nvCxnSpPr>
        <p:spPr>
          <a:xfrm rot="10800000" flipH="1">
            <a:off x="313038" y="2906962"/>
            <a:ext cx="208524" cy="2754277"/>
          </a:xfrm>
          <a:prstGeom prst="bentConnector3">
            <a:avLst>
              <a:gd name="adj1" fmla="val -109628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0" name="Image 109">
            <a:hlinkClick r:id="rId21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20" y="2474235"/>
            <a:ext cx="244287" cy="244287"/>
          </a:xfrm>
          <a:prstGeom prst="rect">
            <a:avLst/>
          </a:prstGeom>
        </p:spPr>
      </p:pic>
      <p:grpSp>
        <p:nvGrpSpPr>
          <p:cNvPr id="112" name="Groupe 111"/>
          <p:cNvGrpSpPr/>
          <p:nvPr/>
        </p:nvGrpSpPr>
        <p:grpSpPr>
          <a:xfrm>
            <a:off x="3987277" y="2941360"/>
            <a:ext cx="1413186" cy="970156"/>
            <a:chOff x="2809037" y="6043961"/>
            <a:chExt cx="1413186" cy="970156"/>
          </a:xfrm>
        </p:grpSpPr>
        <p:sp>
          <p:nvSpPr>
            <p:cNvPr id="113" name="Rectangle à coins arrondis 112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4" name="Rectangle à coins arrondis 11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F30 Publication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5" name="Connecteur droit avec flèche 114"/>
          <p:cNvCxnSpPr>
            <a:stCxn id="45" idx="1"/>
            <a:endCxn id="113" idx="3"/>
          </p:cNvCxnSpPr>
          <p:nvPr/>
        </p:nvCxnSpPr>
        <p:spPr>
          <a:xfrm flipH="1" flipV="1">
            <a:off x="5400463" y="3426438"/>
            <a:ext cx="1918059" cy="88532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ZoneTexte 115"/>
          <p:cNvSpPr txBox="1"/>
          <p:nvPr/>
        </p:nvSpPr>
        <p:spPr>
          <a:xfrm>
            <a:off x="6140745" y="3471756"/>
            <a:ext cx="12182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/>
              <a:t>U4 </a:t>
            </a:r>
            <a:r>
              <a:rPr lang="fr-FR" sz="1200" dirty="0" err="1" smtClean="0"/>
              <a:t>had</a:t>
            </a:r>
            <a:r>
              <a:rPr lang="fr-FR" sz="1200" dirty="0" smtClean="0"/>
              <a:t> princeps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/>
              <a:t> publication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0" name="Rectangle à coins arrondis 119"/>
          <p:cNvSpPr/>
          <p:nvPr/>
        </p:nvSpPr>
        <p:spPr>
          <a:xfrm>
            <a:off x="12152571" y="8240033"/>
            <a:ext cx="4395529" cy="604191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P3 has note: "</a:t>
            </a:r>
            <a:r>
              <a:rPr lang="it-IT" sz="1200" dirty="0"/>
              <a:t>Dédicace à la comtesse Giulietta Giucciardi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" 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12152571" y="7358117"/>
            <a:ext cx="1413186" cy="1129384"/>
            <a:chOff x="10946071" y="7336577"/>
            <a:chExt cx="1413186" cy="1129384"/>
          </a:xfrm>
        </p:grpSpPr>
        <p:sp>
          <p:nvSpPr>
            <p:cNvPr id="122" name="Rectangle à coins arrondis 121"/>
            <p:cNvSpPr/>
            <p:nvPr/>
          </p:nvSpPr>
          <p:spPr>
            <a:xfrm>
              <a:off x="10946071" y="7336577"/>
              <a:ext cx="1413186" cy="112938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3" name="Rectangle à coins arrondis 122"/>
            <p:cNvSpPr/>
            <p:nvPr/>
          </p:nvSpPr>
          <p:spPr>
            <a:xfrm>
              <a:off x="11013037" y="7836326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22"/>
                </a:rPr>
                <a:t>M15</a:t>
              </a: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Dedication</a:t>
              </a: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statement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124" name="Image 123">
              <a:hlinkClick r:id="rId23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759" y="7407220"/>
              <a:ext cx="244287" cy="24428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10364903" y="7708032"/>
            <a:ext cx="14708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U44 </a:t>
            </a:r>
            <a:r>
              <a:rPr lang="fr-FR" sz="1200" dirty="0">
                <a:solidFill>
                  <a:schemeClr val="tx1"/>
                </a:solidFill>
                <a:sym typeface="Helvetica Light"/>
              </a:rPr>
              <a:t>has </a:t>
            </a:r>
            <a:r>
              <a:rPr lang="fr-FR" sz="1200" dirty="0" err="1">
                <a:solidFill>
                  <a:schemeClr val="tx1"/>
                </a:solidFill>
                <a:sym typeface="Helvetica Light"/>
              </a:rPr>
              <a:t>dedication</a:t>
            </a:r>
            <a:r>
              <a:rPr lang="fr-FR" sz="1200" dirty="0">
                <a:solidFill>
                  <a:schemeClr val="tx1"/>
                </a:solidFill>
                <a:sym typeface="Helvetica Light"/>
              </a:rPr>
              <a:t> </a:t>
            </a:r>
            <a:r>
              <a:rPr lang="fr-FR" sz="1200" dirty="0" err="1">
                <a:solidFill>
                  <a:schemeClr val="tx1"/>
                </a:solidFill>
                <a:sym typeface="Helvetica Light"/>
              </a:rPr>
              <a:t>statement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5" name="Image 124">
            <a:hlinkClick r:id="rId24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957" y="3134994"/>
            <a:ext cx="244287" cy="244287"/>
          </a:xfrm>
          <a:prstGeom prst="rect">
            <a:avLst/>
          </a:prstGeom>
        </p:spPr>
      </p:pic>
      <p:pic>
        <p:nvPicPr>
          <p:cNvPr id="127" name="Image 126">
            <a:hlinkClick r:id="rId25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259" y="5370627"/>
            <a:ext cx="244287" cy="244287"/>
          </a:xfrm>
          <a:prstGeom prst="rect">
            <a:avLst/>
          </a:prstGeom>
        </p:spPr>
      </p:pic>
      <p:pic>
        <p:nvPicPr>
          <p:cNvPr id="128" name="Image 127">
            <a:hlinkClick r:id="rId26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75" y="2971539"/>
            <a:ext cx="244287" cy="244287"/>
          </a:xfrm>
          <a:prstGeom prst="rect">
            <a:avLst/>
          </a:prstGeom>
        </p:spPr>
      </p:pic>
      <p:pic>
        <p:nvPicPr>
          <p:cNvPr id="129" name="Image 128">
            <a:hlinkClick r:id="rId27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95" y="6492690"/>
            <a:ext cx="244287" cy="244287"/>
          </a:xfrm>
          <a:prstGeom prst="rect">
            <a:avLst/>
          </a:prstGeom>
        </p:spPr>
      </p:pic>
      <p:pic>
        <p:nvPicPr>
          <p:cNvPr id="130" name="Image 129">
            <a:hlinkClick r:id="rId2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57" y="5214534"/>
            <a:ext cx="244287" cy="244287"/>
          </a:xfrm>
          <a:prstGeom prst="rect">
            <a:avLst/>
          </a:prstGeom>
        </p:spPr>
      </p:pic>
      <p:pic>
        <p:nvPicPr>
          <p:cNvPr id="14" name="Image 13">
            <a:hlinkClick r:id="rId29"/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47" y="2466105"/>
            <a:ext cx="265754" cy="265117"/>
          </a:xfrm>
          <a:prstGeom prst="rect">
            <a:avLst/>
          </a:prstGeom>
        </p:spPr>
      </p:pic>
      <p:pic>
        <p:nvPicPr>
          <p:cNvPr id="132" name="Image 131">
            <a:hlinkClick r:id="rId31"/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83" y="5207505"/>
            <a:ext cx="265754" cy="265117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3319193" y="2124730"/>
            <a:ext cx="2910143" cy="461665"/>
          </a:xfrm>
          <a:prstGeom prst="wedgeRectCallout">
            <a:avLst>
              <a:gd name="adj1" fmla="val 19316"/>
              <a:gd name="adj2" fmla="val 106515"/>
            </a:avLst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Composition of </a:t>
            </a:r>
            <a:r>
              <a:rPr lang="fr-FR" sz="1200" i="1" dirty="0" err="1">
                <a:solidFill>
                  <a:schemeClr val="tx1"/>
                </a:solidFill>
              </a:rPr>
              <a:t>Sonata</a:t>
            </a:r>
            <a:r>
              <a:rPr lang="fr-FR" sz="1200" i="1" dirty="0">
                <a:solidFill>
                  <a:schemeClr val="tx1"/>
                </a:solidFill>
              </a:rPr>
              <a:t> quasi </a:t>
            </a:r>
            <a:r>
              <a:rPr lang="fr-FR" sz="1200" i="1" dirty="0" err="1">
                <a:solidFill>
                  <a:schemeClr val="tx1"/>
                </a:solidFill>
              </a:rPr>
              <a:t>una</a:t>
            </a:r>
            <a:r>
              <a:rPr lang="fr-FR" sz="1200" i="1" dirty="0">
                <a:solidFill>
                  <a:schemeClr val="tx1"/>
                </a:solidFill>
              </a:rPr>
              <a:t> fantasia</a:t>
            </a:r>
            <a:r>
              <a:rPr lang="fr-FR" sz="1200" dirty="0">
                <a:solidFill>
                  <a:schemeClr val="tx1"/>
                </a:solidFill>
              </a:rPr>
              <a:t> by Beethoven</a:t>
            </a:r>
          </a:p>
        </p:txBody>
      </p:sp>
      <p:pic>
        <p:nvPicPr>
          <p:cNvPr id="15" name="Image 14">
            <a:hlinkClick r:id="rId32" action="ppaction://hlinksldjump"/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49" y="2374493"/>
            <a:ext cx="195612" cy="1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85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/>
              <a:t>notice in </a:t>
            </a:r>
            <a:r>
              <a:rPr lang="fr-FR" dirty="0" smtClean="0"/>
              <a:t>BNF </a:t>
            </a:r>
            <a:r>
              <a:rPr lang="fr-FR" dirty="0" err="1" smtClean="0"/>
              <a:t>catalog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16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/>
              <a:t>Musical </a:t>
            </a:r>
            <a:r>
              <a:rPr lang="fr-FR" sz="5400" dirty="0" smtClean="0"/>
              <a:t>c</a:t>
            </a:r>
            <a:r>
              <a:rPr 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9" y="1836259"/>
            <a:ext cx="6431983" cy="76054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93327" y="8544064"/>
            <a:ext cx="6516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Access original notice in BNF </a:t>
            </a:r>
            <a:r>
              <a:rPr lang="fr-FR" sz="1200" dirty="0" err="1" smtClean="0"/>
              <a:t>catalog</a:t>
            </a:r>
            <a:r>
              <a:rPr lang="fr-FR" sz="1200" dirty="0" smtClean="0"/>
              <a:t> :</a:t>
            </a:r>
          </a:p>
          <a:p>
            <a:r>
              <a:rPr lang="fr-FR" sz="1200" dirty="0" smtClean="0">
                <a:hlinkClick r:id="rId4"/>
              </a:rPr>
              <a:t>http</a:t>
            </a:r>
            <a:r>
              <a:rPr lang="fr-FR" sz="1200" dirty="0">
                <a:hlinkClick r:id="rId4"/>
              </a:rPr>
              <a:t>://catalogue.bnf.fr/ark:/</a:t>
            </a:r>
            <a:r>
              <a:rPr lang="fr-FR" sz="1200" dirty="0" smtClean="0">
                <a:hlinkClick r:id="rId4"/>
              </a:rPr>
              <a:t>12148/cb13908188k.public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61" y="1814286"/>
            <a:ext cx="82010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52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RDF graph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17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4800" dirty="0"/>
              <a:t>Musical </a:t>
            </a:r>
            <a:r>
              <a:rPr lang="fr-FR" sz="4800" dirty="0" smtClean="0"/>
              <a:t>c</a:t>
            </a:r>
            <a:r>
              <a:rPr lang="fr-FR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 1/2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52440" y="9415509"/>
            <a:ext cx="6799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Access original file : </a:t>
            </a:r>
            <a:r>
              <a:rPr lang="fr-FR" sz="1200" dirty="0" smtClean="0">
                <a:hlinkClick r:id="rId3"/>
              </a:rPr>
              <a:t>https</a:t>
            </a:r>
            <a:r>
              <a:rPr lang="fr-FR" sz="1200" dirty="0">
                <a:hlinkClick r:id="rId3"/>
              </a:rPr>
              <a:t>://</a:t>
            </a:r>
            <a:r>
              <a:rPr lang="fr-FR" sz="1200" dirty="0" smtClean="0">
                <a:hlinkClick r:id="rId3"/>
              </a:rPr>
              <a:t>drive.google.com/open?id=0BwopBdic2_jUVnNoYkpGcmRiUFU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1708151"/>
            <a:ext cx="16563975" cy="7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751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RDF graph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18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4800" dirty="0"/>
              <a:t>Musical </a:t>
            </a:r>
            <a:r>
              <a:rPr lang="fr-FR" sz="4800" dirty="0" smtClean="0"/>
              <a:t>c</a:t>
            </a:r>
            <a:r>
              <a:rPr lang="fr-FR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 2/2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52440" y="9415509"/>
            <a:ext cx="6799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Access original file : </a:t>
            </a:r>
            <a:r>
              <a:rPr lang="fr-FR" sz="1200" dirty="0" smtClean="0">
                <a:hlinkClick r:id="rId3"/>
              </a:rPr>
              <a:t>https</a:t>
            </a:r>
            <a:r>
              <a:rPr lang="fr-FR" sz="1200" dirty="0">
                <a:hlinkClick r:id="rId3"/>
              </a:rPr>
              <a:t>://</a:t>
            </a:r>
            <a:r>
              <a:rPr lang="fr-FR" sz="1200" dirty="0" smtClean="0">
                <a:hlinkClick r:id="rId3"/>
              </a:rPr>
              <a:t>drive.google.com/open?id=0BwopBdic2_jUVnNoYkpGcmRiUFU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40" y="2176462"/>
            <a:ext cx="165639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75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Sparql</a:t>
            </a:r>
            <a:r>
              <a:rPr lang="fr-FR" dirty="0" smtClean="0"/>
              <a:t> </a:t>
            </a:r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19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/>
              <a:t>Musical </a:t>
            </a:r>
            <a:r>
              <a:rPr lang="fr-FR" sz="5400" dirty="0" smtClean="0"/>
              <a:t>c</a:t>
            </a:r>
            <a:r>
              <a:rPr 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9" y="2332266"/>
            <a:ext cx="17130348" cy="34008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6943277"/>
            <a:ext cx="17187824" cy="27071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38" y="1799202"/>
            <a:ext cx="15354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</a:rPr>
              <a:t>QUERY : </a:t>
            </a:r>
            <a:r>
              <a:rPr lang="fr-FR" sz="3200" dirty="0" err="1" smtClean="0">
                <a:solidFill>
                  <a:schemeClr val="accent4"/>
                </a:solidFill>
              </a:rPr>
              <a:t>Find</a:t>
            </a:r>
            <a:r>
              <a:rPr lang="fr-FR" sz="3200" dirty="0" smtClean="0">
                <a:solidFill>
                  <a:schemeClr val="accent4"/>
                </a:solidFill>
              </a:rPr>
              <a:t> all musical </a:t>
            </a:r>
            <a:r>
              <a:rPr lang="fr-FR" sz="3200" dirty="0" err="1" smtClean="0">
                <a:solidFill>
                  <a:schemeClr val="accent4"/>
                </a:solidFill>
              </a:rPr>
              <a:t>works</a:t>
            </a:r>
            <a:r>
              <a:rPr lang="fr-FR" sz="3200" dirty="0" smtClean="0">
                <a:solidFill>
                  <a:schemeClr val="accent4"/>
                </a:solidFill>
              </a:rPr>
              <a:t> of genre « </a:t>
            </a:r>
            <a:r>
              <a:rPr lang="fr-FR" sz="3200" dirty="0" err="1" smtClean="0">
                <a:solidFill>
                  <a:schemeClr val="accent4"/>
                </a:solidFill>
              </a:rPr>
              <a:t>sonata</a:t>
            </a:r>
            <a:r>
              <a:rPr lang="fr-FR" sz="3200" dirty="0" smtClean="0">
                <a:solidFill>
                  <a:schemeClr val="accent4"/>
                </a:solidFill>
              </a:rPr>
              <a:t> » </a:t>
            </a:r>
            <a:r>
              <a:rPr lang="fr-FR" sz="3200" dirty="0" err="1" smtClean="0">
                <a:solidFill>
                  <a:schemeClr val="accent4"/>
                </a:solidFill>
              </a:rPr>
              <a:t>composed</a:t>
            </a:r>
            <a:r>
              <a:rPr lang="fr-FR" sz="3200" dirty="0" smtClean="0">
                <a:solidFill>
                  <a:schemeClr val="accent4"/>
                </a:solidFill>
              </a:rPr>
              <a:t> for « piano </a:t>
            </a:r>
            <a:r>
              <a:rPr lang="fr-FR" sz="2000" dirty="0" smtClean="0">
                <a:solidFill>
                  <a:schemeClr val="accent4"/>
                </a:solidFill>
              </a:rPr>
              <a:t>»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39" y="6543167"/>
            <a:ext cx="10254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sz="2000" dirty="0" smtClean="0">
                <a:solidFill>
                  <a:schemeClr val="accent4"/>
                </a:solidFill>
              </a:rPr>
              <a:t> of </a:t>
            </a:r>
            <a:r>
              <a:rPr lang="fr-FR" sz="2000" dirty="0" err="1" smtClean="0">
                <a:solidFill>
                  <a:schemeClr val="accent4"/>
                </a:solidFill>
              </a:rPr>
              <a:t>results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38" y="5718312"/>
            <a:ext cx="14800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Access original file : </a:t>
            </a:r>
            <a:r>
              <a:rPr lang="fr-FR" sz="1200" dirty="0" smtClean="0">
                <a:hlinkClick r:id="rId5"/>
              </a:rPr>
              <a:t>https</a:t>
            </a:r>
            <a:r>
              <a:rPr lang="fr-FR" sz="1200" dirty="0">
                <a:hlinkClick r:id="rId5"/>
              </a:rPr>
              <a:t>://</a:t>
            </a:r>
            <a:r>
              <a:rPr lang="fr-FR" sz="1200" dirty="0" smtClean="0">
                <a:hlinkClick r:id="rId5"/>
              </a:rPr>
              <a:t>drive.google.com/open?id=0BwopBdic2_jUSGVPT2hrT3pLZjg</a:t>
            </a:r>
            <a:r>
              <a:rPr lang="fr-FR" sz="1200" dirty="0" smtClean="0"/>
              <a:t>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232881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mtClean="0"/>
              <a:t>Summary</a:t>
            </a:r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05503" y="2855136"/>
            <a:ext cx="8656216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571500" indent="-57150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  <a:ea typeface="+mn-ea"/>
                <a:cs typeface="+mn-cs"/>
                <a:sym typeface="Helvetica Light"/>
              </a:rPr>
              <a:t>Introduction</a:t>
            </a:r>
          </a:p>
          <a:p>
            <a:pPr marL="571500" indent="-57150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 smtClean="0">
                <a:latin typeface="+mn-lt"/>
                <a:ea typeface="+mn-ea"/>
                <a:cs typeface="+mn-cs"/>
                <a:sym typeface="Helvetica Light"/>
              </a:rPr>
              <a:t>Data </a:t>
            </a:r>
            <a:r>
              <a:rPr lang="fr-FR" dirty="0" err="1" smtClean="0">
                <a:latin typeface="+mn-lt"/>
                <a:ea typeface="+mn-ea"/>
                <a:cs typeface="+mn-cs"/>
                <a:sym typeface="Helvetica Light"/>
              </a:rPr>
              <a:t>access</a:t>
            </a:r>
            <a:endParaRPr kumimoji="0" lang="fr-FR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</a:t>
            </a: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 </a:t>
            </a:r>
            <a:r>
              <a:rPr kumimoji="0" lang="fr-FR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overview</a:t>
            </a:r>
            <a:endParaRPr kumimoji="0" lang="fr-FR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/>
              <a:t>Data model </a:t>
            </a:r>
            <a:r>
              <a:rPr lang="fr-FR" dirty="0" err="1"/>
              <a:t>specifics</a:t>
            </a:r>
            <a:r>
              <a:rPr lang="fr-FR" dirty="0"/>
              <a:t> cases</a:t>
            </a:r>
            <a:endParaRPr kumimoji="0" lang="fr-FR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r>
              <a:rPr lang="fr-FR" dirty="0" smtClean="0"/>
              <a:t> for DOREMUS</a:t>
            </a:r>
          </a:p>
          <a:p>
            <a:pPr marL="571500" indent="-57150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 smtClean="0"/>
              <a:t>Data </a:t>
            </a:r>
            <a:r>
              <a:rPr lang="fr-FR" dirty="0"/>
              <a:t>model UML </a:t>
            </a:r>
            <a:r>
              <a:rPr lang="fr-FR" dirty="0" err="1" smtClean="0"/>
              <a:t>schema</a:t>
            </a:r>
            <a:endParaRPr lang="fr-FR" dirty="0" smtClean="0"/>
          </a:p>
          <a:p>
            <a:pPr marL="571500" indent="-57150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Vraies</a:t>
            </a:r>
            <a:r>
              <a:rPr kumimoji="0" lang="fr-FR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3600" b="0" i="0" u="none" strike="noStrike" cap="none" spc="0" normalizeH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query</a:t>
            </a:r>
            <a:r>
              <a:rPr kumimoji="0" lang="fr-FR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3600" b="0" i="0" u="none" strike="noStrike" cap="none" spc="0" normalizeH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metier</a:t>
            </a:r>
            <a:endParaRPr kumimoji="0" lang="fr-FR" sz="3600" b="0" i="0" u="none" strike="noStrike" cap="none" spc="0" normalizeH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kumimoji="0" lang="fr-FR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1778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Sarql</a:t>
            </a:r>
            <a:r>
              <a:rPr lang="fr-FR" dirty="0" smtClean="0"/>
              <a:t> </a:t>
            </a:r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20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/>
              <a:t>Musical </a:t>
            </a:r>
            <a:r>
              <a:rPr lang="fr-FR" sz="5400" dirty="0" smtClean="0"/>
              <a:t>c</a:t>
            </a:r>
            <a:r>
              <a:rPr 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omposition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52439" y="1850002"/>
            <a:ext cx="10254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accent4"/>
                </a:solidFill>
              </a:rPr>
              <a:t>QUERY : How </a:t>
            </a:r>
            <a:r>
              <a:rPr lang="fr-FR" sz="2000" dirty="0" err="1" smtClean="0">
                <a:solidFill>
                  <a:schemeClr val="accent4"/>
                </a:solidFill>
              </a:rPr>
              <a:t>many</a:t>
            </a:r>
            <a:r>
              <a:rPr lang="fr-FR" sz="2000" dirty="0" smtClean="0">
                <a:solidFill>
                  <a:schemeClr val="accent4"/>
                </a:solidFill>
              </a:rPr>
              <a:t> musical </a:t>
            </a:r>
            <a:r>
              <a:rPr lang="fr-FR" sz="2000" dirty="0" err="1" smtClean="0">
                <a:solidFill>
                  <a:schemeClr val="accent4"/>
                </a:solidFill>
              </a:rPr>
              <a:t>works</a:t>
            </a:r>
            <a:r>
              <a:rPr lang="fr-FR" sz="2000" dirty="0" smtClean="0">
                <a:solidFill>
                  <a:schemeClr val="accent4"/>
                </a:solidFill>
              </a:rPr>
              <a:t> by genre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86153" y="6543167"/>
            <a:ext cx="28955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sz="2000" dirty="0" smtClean="0">
                <a:solidFill>
                  <a:schemeClr val="accent4"/>
                </a:solidFill>
              </a:rPr>
              <a:t> of </a:t>
            </a:r>
            <a:r>
              <a:rPr lang="fr-FR" sz="2000" dirty="0" err="1" smtClean="0">
                <a:solidFill>
                  <a:schemeClr val="accent4"/>
                </a:solidFill>
              </a:rPr>
              <a:t>results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8174" y="5096403"/>
            <a:ext cx="14800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Access original file </a:t>
            </a:r>
            <a:r>
              <a:rPr lang="fr-FR" sz="1200" dirty="0"/>
              <a:t>: </a:t>
            </a:r>
            <a:r>
              <a:rPr lang="fr-FR" sz="1200" dirty="0">
                <a:hlinkClick r:id="rId3"/>
              </a:rPr>
              <a:t>https://</a:t>
            </a:r>
            <a:r>
              <a:rPr lang="fr-FR" sz="1200" dirty="0" smtClean="0">
                <a:hlinkClick r:id="rId3"/>
              </a:rPr>
              <a:t>drive.google.com/open?id=0BwopBdic2_jUczkwYTV4N2M1SjQ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74" y="2363074"/>
            <a:ext cx="16598827" cy="25862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99" y="5391150"/>
            <a:ext cx="11970844" cy="43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6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1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128" y="4391168"/>
            <a:ext cx="1845528" cy="13561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9" name="Rectangle à coins arrondis 98"/>
          <p:cNvSpPr/>
          <p:nvPr/>
        </p:nvSpPr>
        <p:spPr>
          <a:xfrm>
            <a:off x="7517659" y="4168650"/>
            <a:ext cx="3389868" cy="883333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7030A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P3 has note: 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"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1re 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éd. : Vienne : </a:t>
            </a:r>
            <a:r>
              <a:rPr 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Cappi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1802"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P7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took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place at : 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"Vienne"</a:t>
            </a:r>
            <a:endParaRPr lang="fr-FR" sz="12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21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 score publication</a:t>
            </a:r>
            <a:endParaRPr lang="fr-FR" dirty="0"/>
          </a:p>
        </p:txBody>
      </p:sp>
      <p:sp>
        <p:nvSpPr>
          <p:cNvPr id="114" name="Rectangle à coins arrondis 113"/>
          <p:cNvSpPr/>
          <p:nvPr/>
        </p:nvSpPr>
        <p:spPr>
          <a:xfrm>
            <a:off x="7564031" y="3345644"/>
            <a:ext cx="1413186" cy="970156"/>
          </a:xfrm>
          <a:prstGeom prst="roundRect">
            <a:avLst>
              <a:gd name="adj" fmla="val 7904"/>
            </a:avLst>
          </a:prstGeom>
          <a:solidFill>
            <a:srgbClr val="70498E"/>
          </a:solidFill>
          <a:ln w="98425" cap="flat" cmpd="tri">
            <a:solidFill>
              <a:schemeClr val="accent6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b="1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Event</a:t>
            </a:r>
            <a:endParaRPr lang="fr-FR" sz="1200" b="1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endParaRPr lang="fr-FR" sz="1200" b="1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5" name="Rectangle à coins arrondis 114"/>
          <p:cNvSpPr/>
          <p:nvPr/>
        </p:nvSpPr>
        <p:spPr>
          <a:xfrm>
            <a:off x="7630997" y="3686165"/>
            <a:ext cx="1279255" cy="515126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05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F30 Publication </a:t>
            </a:r>
            <a:r>
              <a:rPr lang="fr-FR" sz="105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Event</a:t>
            </a:r>
            <a:endParaRPr lang="fr-FR" sz="105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16" name="Groupe 115"/>
          <p:cNvGrpSpPr/>
          <p:nvPr/>
        </p:nvGrpSpPr>
        <p:grpSpPr>
          <a:xfrm>
            <a:off x="11386754" y="4023466"/>
            <a:ext cx="1413186" cy="970156"/>
            <a:chOff x="2809037" y="6043961"/>
            <a:chExt cx="1413186" cy="970156"/>
          </a:xfrm>
        </p:grpSpPr>
        <p:sp>
          <p:nvSpPr>
            <p:cNvPr id="117" name="Rectangle à coins arrondis 11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8" name="Rectangle à coins arrondis 11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F24 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Publication</a:t>
              </a: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grpSp>
        <p:nvGrpSpPr>
          <p:cNvPr id="119" name="Groupe 118"/>
          <p:cNvGrpSpPr/>
          <p:nvPr/>
        </p:nvGrpSpPr>
        <p:grpSpPr>
          <a:xfrm>
            <a:off x="11386754" y="2677523"/>
            <a:ext cx="1413186" cy="970156"/>
            <a:chOff x="2809037" y="6043961"/>
            <a:chExt cx="1413186" cy="970156"/>
          </a:xfrm>
        </p:grpSpPr>
        <p:sp>
          <p:nvSpPr>
            <p:cNvPr id="120" name="Rectangle à coins arrondis 11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1" name="Rectangle à coins arrondis 12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F19 </a:t>
              </a:r>
              <a:r>
                <a:rPr lang="fr-FR" sz="1050" dirty="0">
                  <a:solidFill>
                    <a:schemeClr val="tx1"/>
                  </a:solidFill>
                  <a:sym typeface="Helvetica Light"/>
                </a:rPr>
                <a:t>Publication </a:t>
              </a:r>
              <a:r>
                <a:rPr lang="fr-FR" sz="105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05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22" name="ZoneTexte 121"/>
          <p:cNvSpPr txBox="1"/>
          <p:nvPr/>
        </p:nvSpPr>
        <p:spPr>
          <a:xfrm>
            <a:off x="12156163" y="3669355"/>
            <a:ext cx="110767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R3 </a:t>
            </a:r>
            <a:r>
              <a:rPr lang="fr-FR" sz="11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123" name="Connecteur droit avec flèche 122"/>
          <p:cNvCxnSpPr>
            <a:stCxn id="114" idx="3"/>
            <a:endCxn id="117" idx="1"/>
          </p:cNvCxnSpPr>
          <p:nvPr/>
        </p:nvCxnSpPr>
        <p:spPr>
          <a:xfrm>
            <a:off x="8977217" y="3830722"/>
            <a:ext cx="2409537" cy="67782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ZoneTexte 123"/>
          <p:cNvSpPr txBox="1"/>
          <p:nvPr/>
        </p:nvSpPr>
        <p:spPr>
          <a:xfrm>
            <a:off x="9538352" y="3779040"/>
            <a:ext cx="87043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R24 </a:t>
            </a:r>
            <a:r>
              <a:rPr lang="fr-FR" sz="11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1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5" name="Connecteur droit avec flèche 124"/>
          <p:cNvCxnSpPr>
            <a:stCxn id="114" idx="3"/>
            <a:endCxn id="120" idx="1"/>
          </p:cNvCxnSpPr>
          <p:nvPr/>
        </p:nvCxnSpPr>
        <p:spPr>
          <a:xfrm flipV="1">
            <a:off x="8977217" y="3162601"/>
            <a:ext cx="2409537" cy="66812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6" name="ZoneTexte 125"/>
          <p:cNvSpPr txBox="1"/>
          <p:nvPr/>
        </p:nvSpPr>
        <p:spPr>
          <a:xfrm>
            <a:off x="9463607" y="2941642"/>
            <a:ext cx="98745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R19 </a:t>
            </a:r>
            <a:r>
              <a:rPr lang="fr-FR" sz="11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a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127" name="Connecteur droit avec flèche 126"/>
          <p:cNvCxnSpPr>
            <a:stCxn id="120" idx="2"/>
            <a:endCxn id="117" idx="0"/>
          </p:cNvCxnSpPr>
          <p:nvPr/>
        </p:nvCxnSpPr>
        <p:spPr>
          <a:xfrm>
            <a:off x="12093347" y="3647680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8" name="ZoneTexte 127"/>
          <p:cNvSpPr txBox="1"/>
          <p:nvPr/>
        </p:nvSpPr>
        <p:spPr>
          <a:xfrm>
            <a:off x="10800938" y="5316186"/>
            <a:ext cx="124713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P165 </a:t>
            </a:r>
            <a:r>
              <a:rPr lang="fr-FR" sz="11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incorporates</a:t>
            </a:r>
            <a:endParaRPr lang="fr-FR" sz="11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394122" y="5268961"/>
            <a:ext cx="2504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 of </a:t>
            </a:r>
            <a:r>
              <a:rPr lang="fr-F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Sonata</a:t>
            </a:r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quasi </a:t>
            </a:r>
            <a:r>
              <a:rPr lang="fr-F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fantasia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Beethoven</a:t>
            </a: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902768" y="2493708"/>
            <a:ext cx="3314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0498E"/>
                </a:solidFill>
              </a:rPr>
              <a:t>First publication of music score </a:t>
            </a:r>
            <a:r>
              <a:rPr lang="fr-FR" sz="1400" b="1" dirty="0">
                <a:solidFill>
                  <a:srgbClr val="70498E"/>
                </a:solidFill>
              </a:rPr>
              <a:t>of </a:t>
            </a:r>
            <a:r>
              <a:rPr lang="fr-FR" sz="1400" b="1" i="1" dirty="0" err="1">
                <a:solidFill>
                  <a:srgbClr val="70498E"/>
                </a:solidFill>
              </a:rPr>
              <a:t>Sonata</a:t>
            </a:r>
            <a:r>
              <a:rPr lang="fr-FR" sz="1400" b="1" i="1" dirty="0">
                <a:solidFill>
                  <a:srgbClr val="70498E"/>
                </a:solidFill>
              </a:rPr>
              <a:t> quasi </a:t>
            </a:r>
            <a:r>
              <a:rPr lang="fr-FR" sz="1400" b="1" i="1" dirty="0" err="1">
                <a:solidFill>
                  <a:srgbClr val="70498E"/>
                </a:solidFill>
              </a:rPr>
              <a:t>una</a:t>
            </a:r>
            <a:r>
              <a:rPr lang="fr-FR" sz="1400" b="1" i="1" dirty="0">
                <a:solidFill>
                  <a:srgbClr val="70498E"/>
                </a:solidFill>
              </a:rPr>
              <a:t> fantasia </a:t>
            </a:r>
            <a:endParaRPr lang="en-US" sz="1400" b="1" i="1" dirty="0">
              <a:solidFill>
                <a:srgbClr val="70498E"/>
              </a:solidFill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1725609" y="3929741"/>
            <a:ext cx="1413186" cy="970156"/>
            <a:chOff x="2809037" y="6043961"/>
            <a:chExt cx="1413186" cy="97015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F28 Expression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Creation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4851130" y="4691035"/>
            <a:ext cx="1413186" cy="970156"/>
            <a:chOff x="2809037" y="6043961"/>
            <a:chExt cx="1413186" cy="970156"/>
          </a:xfrm>
        </p:grpSpPr>
        <p:sp>
          <p:nvSpPr>
            <p:cNvPr id="64" name="Rectangle à coins arrondis 6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Rectangle à coins arrondis 6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4851130" y="3345092"/>
            <a:ext cx="1413186" cy="970156"/>
            <a:chOff x="2809037" y="6043961"/>
            <a:chExt cx="1413186" cy="970156"/>
          </a:xfrm>
        </p:grpSpPr>
        <p:sp>
          <p:nvSpPr>
            <p:cNvPr id="67" name="Rectangle à coins arrondis 6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F14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Individual</a:t>
              </a: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71" name="Connecteur droit avec flèche 70"/>
          <p:cNvCxnSpPr>
            <a:stCxn id="67" idx="2"/>
            <a:endCxn id="64" idx="0"/>
          </p:cNvCxnSpPr>
          <p:nvPr/>
        </p:nvCxnSpPr>
        <p:spPr>
          <a:xfrm>
            <a:off x="5557723" y="4315249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ZoneTexte 71"/>
          <p:cNvSpPr txBox="1"/>
          <p:nvPr/>
        </p:nvSpPr>
        <p:spPr>
          <a:xfrm>
            <a:off x="5579726" y="4317454"/>
            <a:ext cx="119263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R9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73" name="Connecteur droit avec flèche 72"/>
          <p:cNvCxnSpPr>
            <a:stCxn id="61" idx="3"/>
            <a:endCxn id="64" idx="1"/>
          </p:cNvCxnSpPr>
          <p:nvPr/>
        </p:nvCxnSpPr>
        <p:spPr>
          <a:xfrm>
            <a:off x="3138795" y="4414819"/>
            <a:ext cx="1712335" cy="761294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ZoneTexte 73"/>
          <p:cNvSpPr txBox="1"/>
          <p:nvPr/>
        </p:nvSpPr>
        <p:spPr>
          <a:xfrm>
            <a:off x="3321053" y="4898392"/>
            <a:ext cx="93775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R17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Connecteur droit avec flèche 74"/>
          <p:cNvCxnSpPr>
            <a:stCxn id="61" idx="3"/>
            <a:endCxn id="67" idx="1"/>
          </p:cNvCxnSpPr>
          <p:nvPr/>
        </p:nvCxnSpPr>
        <p:spPr>
          <a:xfrm flipV="1">
            <a:off x="3138795" y="3830170"/>
            <a:ext cx="1712335" cy="58464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ZoneTexte 75"/>
          <p:cNvSpPr txBox="1"/>
          <p:nvPr/>
        </p:nvSpPr>
        <p:spPr>
          <a:xfrm>
            <a:off x="3289701" y="3594208"/>
            <a:ext cx="106599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R19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a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pic>
        <p:nvPicPr>
          <p:cNvPr id="77" name="Image 7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26" y="4725411"/>
            <a:ext cx="244287" cy="244287"/>
          </a:xfrm>
          <a:prstGeom prst="rect">
            <a:avLst/>
          </a:prstGeom>
        </p:spPr>
      </p:pic>
      <p:pic>
        <p:nvPicPr>
          <p:cNvPr id="78" name="Image 77">
            <a:hlinkClick r:id="rId6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33" y="3977858"/>
            <a:ext cx="244287" cy="244287"/>
          </a:xfrm>
          <a:prstGeom prst="rect">
            <a:avLst/>
          </a:prstGeom>
        </p:spPr>
      </p:pic>
      <p:pic>
        <p:nvPicPr>
          <p:cNvPr id="79" name="Image 78">
            <a:hlinkClick r:id="rId7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25" y="3398943"/>
            <a:ext cx="244287" cy="244287"/>
          </a:xfrm>
          <a:prstGeom prst="rect">
            <a:avLst/>
          </a:prstGeom>
        </p:spPr>
      </p:pic>
      <p:sp>
        <p:nvSpPr>
          <p:cNvPr id="81" name="Ellipse 80"/>
          <p:cNvSpPr/>
          <p:nvPr/>
        </p:nvSpPr>
        <p:spPr>
          <a:xfrm>
            <a:off x="6131920" y="4867257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6156067" y="5151759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7" name="Image 8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91" y="4725914"/>
            <a:ext cx="265754" cy="265117"/>
          </a:xfrm>
          <a:prstGeom prst="rect">
            <a:avLst/>
          </a:prstGeom>
        </p:spPr>
      </p:pic>
      <p:sp>
        <p:nvSpPr>
          <p:cNvPr id="93" name="ZoneTexte 92"/>
          <p:cNvSpPr txBox="1"/>
          <p:nvPr/>
        </p:nvSpPr>
        <p:spPr>
          <a:xfrm>
            <a:off x="6293627" y="3250390"/>
            <a:ext cx="12182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/>
              <a:t>U4 </a:t>
            </a:r>
            <a:r>
              <a:rPr lang="fr-FR" sz="1200" dirty="0" err="1" smtClean="0"/>
              <a:t>had</a:t>
            </a:r>
            <a:r>
              <a:rPr lang="fr-FR" sz="1200" dirty="0" smtClean="0"/>
              <a:t> princeps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/>
              <a:t> publication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4" name="Connecteur droit avec flèche 93"/>
          <p:cNvCxnSpPr>
            <a:stCxn id="67" idx="3"/>
            <a:endCxn id="114" idx="1"/>
          </p:cNvCxnSpPr>
          <p:nvPr/>
        </p:nvCxnSpPr>
        <p:spPr>
          <a:xfrm>
            <a:off x="6264316" y="3830170"/>
            <a:ext cx="1299715" cy="55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8" name="Image 9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34" y="5537220"/>
            <a:ext cx="195612" cy="195612"/>
          </a:xfrm>
          <a:prstGeom prst="rect">
            <a:avLst/>
          </a:prstGeom>
        </p:spPr>
      </p:pic>
      <p:sp>
        <p:nvSpPr>
          <p:cNvPr id="100" name="Rectangle à coins arrondis 99"/>
          <p:cNvSpPr/>
          <p:nvPr/>
        </p:nvSpPr>
        <p:spPr>
          <a:xfrm>
            <a:off x="7568459" y="6533492"/>
            <a:ext cx="3339068" cy="1103840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00666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P79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beginning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qualified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"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1802-01-01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200" dirty="0">
              <a:solidFill>
                <a:schemeClr val="tx1"/>
              </a:solidFill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P80 end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qualified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by: 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1802-12-31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label: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200" dirty="0" smtClean="0">
                <a:solidFill>
                  <a:schemeClr val="tx1"/>
                </a:solidFill>
                <a:sym typeface="Helvetica Light"/>
              </a:rPr>
              <a:t>1802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grpSp>
        <p:nvGrpSpPr>
          <p:cNvPr id="101" name="Groupe 100"/>
          <p:cNvGrpSpPr/>
          <p:nvPr/>
        </p:nvGrpSpPr>
        <p:grpSpPr>
          <a:xfrm>
            <a:off x="7568459" y="5727457"/>
            <a:ext cx="1413186" cy="993350"/>
            <a:chOff x="2809037" y="6020767"/>
            <a:chExt cx="1413186" cy="993350"/>
          </a:xfrm>
        </p:grpSpPr>
        <p:sp>
          <p:nvSpPr>
            <p:cNvPr id="102" name="Rectangle à coins arrondis 101"/>
            <p:cNvSpPr/>
            <p:nvPr/>
          </p:nvSpPr>
          <p:spPr>
            <a:xfrm>
              <a:off x="2809037" y="6020767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CRM </a:t>
              </a:r>
              <a:r>
                <a:rPr lang="fr-FR" sz="1200" b="1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entity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3" name="Rectangle à coins arrondis 10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E52 </a:t>
              </a:r>
              <a:r>
                <a:rPr lang="fr-FR" sz="120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Timespan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5" name="ZoneTexte 104"/>
          <p:cNvSpPr txBox="1"/>
          <p:nvPr/>
        </p:nvSpPr>
        <p:spPr>
          <a:xfrm>
            <a:off x="8302099" y="5429351"/>
            <a:ext cx="125920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P4 has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timespan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6" name="Image 105">
            <a:hlinkClick r:id="rId12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67" y="5772666"/>
            <a:ext cx="244287" cy="244287"/>
          </a:xfrm>
          <a:prstGeom prst="rect">
            <a:avLst/>
          </a:prstGeom>
        </p:spPr>
      </p:pic>
      <p:cxnSp>
        <p:nvCxnSpPr>
          <p:cNvPr id="109" name="Connecteur droit avec flèche 108"/>
          <p:cNvCxnSpPr>
            <a:stCxn id="114" idx="2"/>
            <a:endCxn id="102" idx="0"/>
          </p:cNvCxnSpPr>
          <p:nvPr/>
        </p:nvCxnSpPr>
        <p:spPr>
          <a:xfrm>
            <a:off x="8270624" y="4315800"/>
            <a:ext cx="4428" cy="141165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4" name="Image 143">
            <a:hlinkClick r:id="rId13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64" y="3396039"/>
            <a:ext cx="244287" cy="244287"/>
          </a:xfrm>
          <a:prstGeom prst="rect">
            <a:avLst/>
          </a:prstGeom>
        </p:spPr>
      </p:pic>
      <p:cxnSp>
        <p:nvCxnSpPr>
          <p:cNvPr id="17" name="Connecteur en angle 16"/>
          <p:cNvCxnSpPr>
            <a:stCxn id="117" idx="2"/>
            <a:endCxn id="64" idx="2"/>
          </p:cNvCxnSpPr>
          <p:nvPr/>
        </p:nvCxnSpPr>
        <p:spPr>
          <a:xfrm rot="5400000">
            <a:off x="8491751" y="2059594"/>
            <a:ext cx="667569" cy="6535624"/>
          </a:xfrm>
          <a:prstGeom prst="bentConnector3">
            <a:avLst>
              <a:gd name="adj1" fmla="val 488095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2" name="Image 151">
            <a:hlinkClick r:id="rId1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152" y="2712857"/>
            <a:ext cx="244287" cy="244287"/>
          </a:xfrm>
          <a:prstGeom prst="rect">
            <a:avLst/>
          </a:prstGeom>
        </p:spPr>
      </p:pic>
      <p:pic>
        <p:nvPicPr>
          <p:cNvPr id="153" name="Image 152">
            <a:hlinkClick r:id="rId15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253" y="4046506"/>
            <a:ext cx="244287" cy="2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148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/>
              <a:t>notice in </a:t>
            </a:r>
            <a:r>
              <a:rPr lang="fr-FR" dirty="0" smtClean="0"/>
              <a:t>BNF </a:t>
            </a:r>
            <a:r>
              <a:rPr lang="fr-FR" dirty="0" err="1" smtClean="0"/>
              <a:t>catalog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22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 score publication</a:t>
            </a:r>
            <a:endParaRPr lang="fr-FR" sz="5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9" y="1836259"/>
            <a:ext cx="6431983" cy="76054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93327" y="8544064"/>
            <a:ext cx="6516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Access original notice in BNF </a:t>
            </a:r>
            <a:r>
              <a:rPr lang="fr-FR" sz="1200" dirty="0" err="1" smtClean="0"/>
              <a:t>catalog</a:t>
            </a:r>
            <a:r>
              <a:rPr lang="fr-FR" sz="1200" dirty="0" smtClean="0"/>
              <a:t> :</a:t>
            </a:r>
          </a:p>
          <a:p>
            <a:r>
              <a:rPr lang="fr-FR" sz="1200" dirty="0" smtClean="0">
                <a:hlinkClick r:id="rId4"/>
              </a:rPr>
              <a:t>http</a:t>
            </a:r>
            <a:r>
              <a:rPr lang="fr-FR" sz="1200" dirty="0">
                <a:hlinkClick r:id="rId4"/>
              </a:rPr>
              <a:t>://catalogue.bnf.fr/ark:/</a:t>
            </a:r>
            <a:r>
              <a:rPr lang="fr-FR" sz="1200" dirty="0" smtClean="0">
                <a:hlinkClick r:id="rId4"/>
              </a:rPr>
              <a:t>12148/cb13908188k.public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7561" y="1814286"/>
            <a:ext cx="8201025" cy="62960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t="46827" r="27242" b="50394"/>
          <a:stretch/>
        </p:blipFill>
        <p:spPr>
          <a:xfrm>
            <a:off x="7661161" y="4624501"/>
            <a:ext cx="9596325" cy="281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0793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RDF graph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23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 score publication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224657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Sparql</a:t>
            </a:r>
            <a:r>
              <a:rPr lang="fr-FR" dirty="0" smtClean="0"/>
              <a:t> </a:t>
            </a:r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 score publication</a:t>
            </a:r>
            <a:endParaRPr lang="fr-FR" sz="5400" dirty="0"/>
          </a:p>
        </p:txBody>
      </p:sp>
      <p:sp>
        <p:nvSpPr>
          <p:cNvPr id="8" name="Rectangle 7"/>
          <p:cNvSpPr/>
          <p:nvPr/>
        </p:nvSpPr>
        <p:spPr>
          <a:xfrm>
            <a:off x="152438" y="1799202"/>
            <a:ext cx="15354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</a:rPr>
              <a:t>QUERY : </a:t>
            </a:r>
            <a:r>
              <a:rPr lang="fr-FR" sz="3200" dirty="0" err="1" smtClean="0">
                <a:solidFill>
                  <a:schemeClr val="accent4"/>
                </a:solidFill>
              </a:rPr>
              <a:t>Find</a:t>
            </a:r>
            <a:r>
              <a:rPr lang="fr-FR" sz="3200" dirty="0" smtClean="0">
                <a:solidFill>
                  <a:schemeClr val="accent4"/>
                </a:solidFill>
              </a:rPr>
              <a:t> all scores </a:t>
            </a:r>
            <a:r>
              <a:rPr lang="fr-FR" sz="3200" dirty="0" err="1" smtClean="0">
                <a:solidFill>
                  <a:schemeClr val="accent4"/>
                </a:solidFill>
              </a:rPr>
              <a:t>fisrt</a:t>
            </a:r>
            <a:r>
              <a:rPr lang="fr-FR" sz="3200" dirty="0" smtClean="0">
                <a:solidFill>
                  <a:schemeClr val="accent4"/>
                </a:solidFill>
              </a:rPr>
              <a:t> </a:t>
            </a:r>
            <a:r>
              <a:rPr lang="fr-FR" sz="3200" dirty="0" err="1" smtClean="0">
                <a:solidFill>
                  <a:schemeClr val="accent4"/>
                </a:solidFill>
              </a:rPr>
              <a:t>published</a:t>
            </a:r>
            <a:r>
              <a:rPr lang="fr-FR" sz="3200" dirty="0" smtClean="0">
                <a:solidFill>
                  <a:schemeClr val="accent4"/>
                </a:solidFill>
              </a:rPr>
              <a:t> in Vienna </a:t>
            </a:r>
            <a:r>
              <a:rPr lang="fr-FR" sz="3200" dirty="0" err="1" smtClean="0">
                <a:solidFill>
                  <a:schemeClr val="accent4"/>
                </a:solidFill>
              </a:rPr>
              <a:t>during</a:t>
            </a:r>
            <a:r>
              <a:rPr lang="fr-FR" sz="3200" dirty="0" smtClean="0">
                <a:solidFill>
                  <a:schemeClr val="accent4"/>
                </a:solidFill>
              </a:rPr>
              <a:t> 19th </a:t>
            </a:r>
            <a:r>
              <a:rPr lang="fr-FR" sz="3200" dirty="0" err="1" smtClean="0">
                <a:solidFill>
                  <a:schemeClr val="accent4"/>
                </a:solidFill>
              </a:rPr>
              <a:t>century</a:t>
            </a:r>
            <a:r>
              <a:rPr lang="fr-FR" sz="3200" dirty="0" smtClean="0">
                <a:solidFill>
                  <a:schemeClr val="accent4"/>
                </a:solidFill>
              </a:rPr>
              <a:t>  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39" y="7200324"/>
            <a:ext cx="10254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sz="2000" dirty="0" smtClean="0">
                <a:solidFill>
                  <a:schemeClr val="accent4"/>
                </a:solidFill>
              </a:rPr>
              <a:t> of </a:t>
            </a:r>
            <a:r>
              <a:rPr lang="fr-FR" sz="2000" dirty="0" err="1" smtClean="0">
                <a:solidFill>
                  <a:schemeClr val="accent4"/>
                </a:solidFill>
              </a:rPr>
              <a:t>results</a:t>
            </a:r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93" y="2332552"/>
            <a:ext cx="15475351" cy="45610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7793" y="6919856"/>
            <a:ext cx="14800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Access original file </a:t>
            </a:r>
            <a:r>
              <a:rPr lang="fr-FR" sz="1200" dirty="0"/>
              <a:t>: https://drive.google.com/open?id=0BwopBdic2_jUN2k4SDNSU2hWWmM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7600434"/>
            <a:ext cx="16680102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26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25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/>
              <a:t>Concert programming</a:t>
            </a:r>
            <a:endParaRPr lang="fr-FR"/>
          </a:p>
        </p:txBody>
      </p:sp>
      <p:grpSp>
        <p:nvGrpSpPr>
          <p:cNvPr id="37" name="Groupe 36"/>
          <p:cNvGrpSpPr/>
          <p:nvPr/>
        </p:nvGrpSpPr>
        <p:grpSpPr>
          <a:xfrm>
            <a:off x="9794762" y="4233384"/>
            <a:ext cx="2290940" cy="1893821"/>
            <a:chOff x="9857869" y="4086671"/>
            <a:chExt cx="2290940" cy="1893821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60" t="35025" r="30766" b="28556"/>
            <a:stretch/>
          </p:blipFill>
          <p:spPr>
            <a:xfrm>
              <a:off x="9876624" y="4086671"/>
              <a:ext cx="2272185" cy="1893821"/>
            </a:xfrm>
            <a:prstGeom prst="ellipse">
              <a:avLst/>
            </a:prstGeom>
            <a:ln>
              <a:solidFill>
                <a:schemeClr val="tx2"/>
              </a:solidFill>
            </a:ln>
            <a:effectLst>
              <a:softEdge rad="112500"/>
            </a:effectLst>
          </p:spPr>
        </p:pic>
        <p:sp>
          <p:nvSpPr>
            <p:cNvPr id="39" name="Ellipse 38"/>
            <p:cNvSpPr/>
            <p:nvPr/>
          </p:nvSpPr>
          <p:spPr>
            <a:xfrm>
              <a:off x="9857869" y="4279124"/>
              <a:ext cx="1961960" cy="1550529"/>
            </a:xfrm>
            <a:prstGeom prst="ellips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6093126" y="3803969"/>
            <a:ext cx="1413186" cy="970156"/>
            <a:chOff x="2809037" y="6043961"/>
            <a:chExt cx="1413186" cy="970156"/>
          </a:xfrm>
        </p:grpSpPr>
        <p:sp>
          <p:nvSpPr>
            <p:cNvPr id="41" name="Rectangle à coins arrondis 4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2" name="Rectangle à coins arrondis 4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F28 Expression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Creation</a:t>
              </a:r>
              <a:endParaRPr lang="fr-FR" sz="105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8512054" y="4507224"/>
            <a:ext cx="1413186" cy="970156"/>
            <a:chOff x="2809037" y="6043961"/>
            <a:chExt cx="1413186" cy="970156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5" name="Rectangle à coins arrondis 4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F25 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Performance  Plan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8512054" y="3161281"/>
            <a:ext cx="1413186" cy="970156"/>
            <a:chOff x="2809037" y="6043961"/>
            <a:chExt cx="1413186" cy="970156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Rectangle à coins arrondis 4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F20 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Performance  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49" name="ZoneTexte 48"/>
          <p:cNvSpPr txBox="1"/>
          <p:nvPr/>
        </p:nvSpPr>
        <p:spPr>
          <a:xfrm>
            <a:off x="9314962" y="4153113"/>
            <a:ext cx="88806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50" name="Connecteur droit avec flèche 49"/>
          <p:cNvCxnSpPr>
            <a:stCxn id="41" idx="3"/>
            <a:endCxn id="44" idx="1"/>
          </p:cNvCxnSpPr>
          <p:nvPr/>
        </p:nvCxnSpPr>
        <p:spPr>
          <a:xfrm>
            <a:off x="7506312" y="4289048"/>
            <a:ext cx="1005742" cy="703255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ZoneTexte 50"/>
          <p:cNvSpPr txBox="1"/>
          <p:nvPr/>
        </p:nvSpPr>
        <p:spPr>
          <a:xfrm>
            <a:off x="7569128" y="4687310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2" name="Connecteur droit avec flèche 51"/>
          <p:cNvCxnSpPr>
            <a:stCxn id="41" idx="3"/>
            <a:endCxn id="47" idx="1"/>
          </p:cNvCxnSpPr>
          <p:nvPr/>
        </p:nvCxnSpPr>
        <p:spPr>
          <a:xfrm flipV="1">
            <a:off x="7506312" y="3646359"/>
            <a:ext cx="1005742" cy="64268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ZoneTexte 52"/>
          <p:cNvSpPr txBox="1"/>
          <p:nvPr/>
        </p:nvSpPr>
        <p:spPr>
          <a:xfrm>
            <a:off x="7506312" y="3313704"/>
            <a:ext cx="90249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54" name="Connecteur droit avec flèche 53"/>
          <p:cNvCxnSpPr>
            <a:stCxn id="47" idx="2"/>
            <a:endCxn id="44" idx="0"/>
          </p:cNvCxnSpPr>
          <p:nvPr/>
        </p:nvCxnSpPr>
        <p:spPr>
          <a:xfrm>
            <a:off x="9218647" y="4131438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Connecteur en angle 54"/>
          <p:cNvCxnSpPr>
            <a:stCxn id="44" idx="2"/>
            <a:endCxn id="76" idx="2"/>
          </p:cNvCxnSpPr>
          <p:nvPr/>
        </p:nvCxnSpPr>
        <p:spPr>
          <a:xfrm rot="5400000" flipH="1">
            <a:off x="5612613" y="1871347"/>
            <a:ext cx="368113" cy="6843954"/>
          </a:xfrm>
          <a:prstGeom prst="bentConnector3">
            <a:avLst>
              <a:gd name="adj1" fmla="val -62100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ZoneTexte 55"/>
          <p:cNvSpPr txBox="1"/>
          <p:nvPr/>
        </p:nvSpPr>
        <p:spPr>
          <a:xfrm>
            <a:off x="8340201" y="5681967"/>
            <a:ext cx="87844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incorporates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7" name="Groupe 56"/>
          <p:cNvGrpSpPr/>
          <p:nvPr/>
        </p:nvGrpSpPr>
        <p:grpSpPr>
          <a:xfrm>
            <a:off x="7953870" y="7778670"/>
            <a:ext cx="1413186" cy="970156"/>
            <a:chOff x="2809037" y="6043961"/>
            <a:chExt cx="1413186" cy="970156"/>
          </a:xfrm>
        </p:grpSpPr>
        <p:sp>
          <p:nvSpPr>
            <p:cNvPr id="58" name="Rectangle à coins arrondis 5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M26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Foreseen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0520339" y="7730848"/>
            <a:ext cx="1413186" cy="970156"/>
            <a:chOff x="2809037" y="6043961"/>
            <a:chExt cx="1413186" cy="97015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M27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Foreseen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Individual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9359281" y="6536521"/>
            <a:ext cx="1413186" cy="970156"/>
            <a:chOff x="2809037" y="6043961"/>
            <a:chExt cx="1413186" cy="970156"/>
          </a:xfrm>
        </p:grpSpPr>
        <p:sp>
          <p:nvSpPr>
            <p:cNvPr id="64" name="Rectangle à coins arrondis 6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Rectangle à coins arrondis 6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M26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Foreseen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cxnSp>
        <p:nvCxnSpPr>
          <p:cNvPr id="66" name="Connecteur droit avec flèche 65"/>
          <p:cNvCxnSpPr>
            <a:stCxn id="64" idx="2"/>
            <a:endCxn id="58" idx="0"/>
          </p:cNvCxnSpPr>
          <p:nvPr/>
        </p:nvCxnSpPr>
        <p:spPr>
          <a:xfrm flipH="1">
            <a:off x="8660464" y="7506678"/>
            <a:ext cx="1405411" cy="27199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ZoneTexte 66"/>
          <p:cNvSpPr txBox="1"/>
          <p:nvPr/>
        </p:nvSpPr>
        <p:spPr>
          <a:xfrm>
            <a:off x="7949861" y="7292093"/>
            <a:ext cx="1365758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>
                <a:solidFill>
                  <a:schemeClr val="tx1"/>
                </a:solidFill>
                <a:sym typeface="Helvetica Light"/>
              </a:rPr>
              <a:t>has association </a:t>
            </a:r>
            <a:r>
              <a:rPr lang="fr-FR" sz="1100" err="1">
                <a:solidFill>
                  <a:schemeClr val="tx1"/>
                </a:solidFill>
                <a:sym typeface="Helvetica Light"/>
              </a:rPr>
              <a:t>with</a:t>
            </a:r>
            <a:endParaRPr lang="fr-FR" sz="1100">
              <a:solidFill>
                <a:schemeClr val="tx1"/>
              </a:solidFill>
              <a:sym typeface="Helvetica Light"/>
            </a:endParaRPr>
          </a:p>
        </p:txBody>
      </p:sp>
      <p:cxnSp>
        <p:nvCxnSpPr>
          <p:cNvPr id="68" name="Connecteur droit avec flèche 67"/>
          <p:cNvCxnSpPr>
            <a:stCxn id="64" idx="2"/>
            <a:endCxn id="61" idx="0"/>
          </p:cNvCxnSpPr>
          <p:nvPr/>
        </p:nvCxnSpPr>
        <p:spPr>
          <a:xfrm>
            <a:off x="10065874" y="7506678"/>
            <a:ext cx="1161058" cy="22417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ZoneTexte 68"/>
          <p:cNvSpPr txBox="1"/>
          <p:nvPr/>
        </p:nvSpPr>
        <p:spPr>
          <a:xfrm>
            <a:off x="10839434" y="7322921"/>
            <a:ext cx="140423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association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with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Connecteur en angle 69"/>
          <p:cNvCxnSpPr>
            <a:stCxn id="64" idx="0"/>
            <a:endCxn id="44" idx="3"/>
          </p:cNvCxnSpPr>
          <p:nvPr/>
        </p:nvCxnSpPr>
        <p:spPr>
          <a:xfrm rot="16200000" flipV="1">
            <a:off x="9223448" y="5694095"/>
            <a:ext cx="1544219" cy="140634"/>
          </a:xfrm>
          <a:prstGeom prst="bentConnector2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ZoneTexte 70"/>
          <p:cNvSpPr txBox="1"/>
          <p:nvPr/>
        </p:nvSpPr>
        <p:spPr>
          <a:xfrm>
            <a:off x="10065874" y="6215993"/>
            <a:ext cx="1041952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should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perform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987096" y="2041596"/>
            <a:ext cx="76153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>
                <a:solidFill>
                  <a:schemeClr val="accent4"/>
                </a:solidFill>
                <a:sym typeface="Helvetica Light"/>
              </a:rPr>
              <a:t>Publication of concert program :</a:t>
            </a:r>
          </a:p>
          <a:p>
            <a:r>
              <a:rPr lang="fr-FR" sz="1400" b="1">
                <a:solidFill>
                  <a:schemeClr val="accent4"/>
                </a:solidFill>
                <a:sym typeface="Helvetica Light"/>
              </a:rPr>
              <a:t>2nd to 6th May 2004</a:t>
            </a:r>
          </a:p>
          <a:p>
            <a:r>
              <a:rPr lang="fr-FR" sz="1400" b="1">
                <a:solidFill>
                  <a:schemeClr val="accent4"/>
                </a:solidFill>
                <a:sym typeface="Helvetica Light"/>
              </a:rPr>
              <a:t>Concert Nocturne 1 Clairs de </a:t>
            </a:r>
            <a:r>
              <a:rPr lang="fr-FR" sz="1400" b="1" smtClean="0">
                <a:solidFill>
                  <a:schemeClr val="accent4"/>
                </a:solidFill>
                <a:sym typeface="Helvetica Light"/>
              </a:rPr>
              <a:t>lune at </a:t>
            </a:r>
            <a:r>
              <a:rPr lang="fr-FR" sz="1400" b="1">
                <a:solidFill>
                  <a:schemeClr val="accent4"/>
                </a:solidFill>
                <a:sym typeface="Helvetica Light"/>
              </a:rPr>
              <a:t>Philharmonie of </a:t>
            </a:r>
            <a:r>
              <a:rPr lang="fr-FR" sz="1400" b="1" smtClean="0">
                <a:solidFill>
                  <a:schemeClr val="accent4"/>
                </a:solidFill>
                <a:sym typeface="Helvetica Light"/>
              </a:rPr>
              <a:t>Paris</a:t>
            </a:r>
            <a:endParaRPr lang="fr-FR" sz="1400" b="1">
              <a:solidFill>
                <a:schemeClr val="accent4"/>
              </a:solidFill>
            </a:endParaRPr>
          </a:p>
        </p:txBody>
      </p:sp>
      <p:sp>
        <p:nvSpPr>
          <p:cNvPr id="73" name="Triangle isocèle 72"/>
          <p:cNvSpPr/>
          <p:nvPr/>
        </p:nvSpPr>
        <p:spPr>
          <a:xfrm flipV="1">
            <a:off x="6075276" y="2876655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15195777" y="2009999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19240" y="2041596"/>
            <a:ext cx="2504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 of </a:t>
            </a:r>
            <a:r>
              <a:rPr 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Sonata</a:t>
            </a:r>
            <a:r>
              <a:rPr 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quasi </a:t>
            </a:r>
            <a:r>
              <a:rPr 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fantasia </a:t>
            </a:r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by Beethoven</a:t>
            </a:r>
            <a:endParaRPr lang="fr-F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Rectangle à coins arrondis 75"/>
          <p:cNvSpPr/>
          <p:nvPr/>
        </p:nvSpPr>
        <p:spPr>
          <a:xfrm>
            <a:off x="914215" y="3754037"/>
            <a:ext cx="2920956" cy="1355230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B04533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title</a:t>
            </a:r>
            <a:r>
              <a: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"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quasi </a:t>
            </a:r>
            <a:r>
              <a:rPr lang="fr-FR" sz="105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una</a:t>
            </a:r>
            <a:r>
              <a: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fantasia</a:t>
            </a:r>
            <a:r>
              <a:rPr 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order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number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14</a:t>
            </a:r>
            <a:r>
              <a:rPr 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genre: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  <a:hlinkClick r:id="rId4" invalidUrl="http://data.doremus.org/sparql?default-graph-uri=&amp;query=DEFINE+sql:describe-mode+&quot;CBD&quot;&#10;describe+&lt;http://data.doremus.org/vocabulary/iaml/genre/sn&gt;+where&#10;{}&#10;&amp;format=text/html&amp;timeout=0&amp;debug=on"/>
              </a:rPr>
              <a:t>sonata</a:t>
            </a:r>
            <a:endParaRPr 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key: </a:t>
            </a:r>
            <a:r>
              <a:rPr lang="fr-FR" sz="1050">
                <a:hlinkClick r:id="rId5" invalidUrl="http://data.doremus.org/sparql?default-graph-uri=&amp;query=DEFINE+sql:describe-mode+&quot;CBD&quot;&#10;describe+&lt;http://data.doremus.org/vocabulary/key/cxm&gt;+where&#10;{}&#10;&amp;format=text/html&amp;timeout=0&amp;debug=on"/>
              </a:rPr>
              <a:t>C </a:t>
            </a:r>
            <a:r>
              <a:rPr lang="fr-FR" sz="1050" err="1">
                <a:hlinkClick r:id="rId5" invalidUrl="http://data.doremus.org/sparql?default-graph-uri=&amp;query=DEFINE+sql:describe-mode+&quot;CBD&quot;&#10;describe+&lt;http://data.doremus.org/vocabulary/key/cxm&gt;+where&#10;{}&#10;&amp;format=text/html&amp;timeout=0&amp;debug=on"/>
              </a:rPr>
              <a:t>sharp</a:t>
            </a:r>
            <a:r>
              <a:rPr lang="fr-FR" sz="1050">
                <a:hlinkClick r:id="rId5" invalidUrl="http://data.doremus.org/sparql?default-graph-uri=&amp;query=DEFINE+sql:describe-mode+&quot;CBD&quot;&#10;describe+&lt;http://data.doremus.org/vocabulary/key/cxm&gt;+where&#10;{}&#10;&amp;format=text/html&amp;timeout=0&amp;debug=on"/>
              </a:rPr>
              <a:t> Minor</a:t>
            </a:r>
            <a:endParaRPr lang="fr-FR" sz="105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7" name="Groupe 76"/>
          <p:cNvGrpSpPr/>
          <p:nvPr/>
        </p:nvGrpSpPr>
        <p:grpSpPr>
          <a:xfrm>
            <a:off x="914215" y="3012006"/>
            <a:ext cx="1413186" cy="970156"/>
            <a:chOff x="2809037" y="6043961"/>
            <a:chExt cx="1413186" cy="970156"/>
          </a:xfrm>
        </p:grpSpPr>
        <p:sp>
          <p:nvSpPr>
            <p:cNvPr id="78" name="Rectangle à coins arrondis 7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pic>
        <p:nvPicPr>
          <p:cNvPr id="80" name="Image 79">
            <a:hlinkClick r:id="rId6" invalidUrl="http://data.doremus.org/sparql?default-graph-uri=&amp;query=DEFINE+sql:describe-mode+&quot;SCBD&quot;&#10;describe+&lt;http://data.doremus.org/expression/d72301f0-0aba-3ba6-93e5-c4efbee9c6ea&gt;+where&#10;{}&#10;&amp;format=text/html&amp;timeout=0&amp;debug=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11" y="3046382"/>
            <a:ext cx="244287" cy="244287"/>
          </a:xfrm>
          <a:prstGeom prst="rect">
            <a:avLst/>
          </a:prstGeom>
        </p:spPr>
      </p:pic>
      <p:sp>
        <p:nvSpPr>
          <p:cNvPr id="81" name="Pentagone 80"/>
          <p:cNvSpPr/>
          <p:nvPr/>
        </p:nvSpPr>
        <p:spPr>
          <a:xfrm flipH="1">
            <a:off x="2358664" y="4783232"/>
            <a:ext cx="420614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keys</a:t>
            </a:r>
            <a:endParaRPr kumimoji="0" 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Pentagone 81">
            <a:hlinkClick r:id="rId8" invalidUrl="http://data.doremus.org/sparql?default-graph-uri=&amp;query=DEFINE+sql:describe-mode+&quot;CBD&quot;&#10;describe+&lt;http://data.doremus.org/vocabulary/iaml/genre/&gt;+where&#10;{}&#10;&amp;format=text/html&amp;timeout=0&amp;debug=on"/>
          </p:cNvPr>
          <p:cNvSpPr/>
          <p:nvPr/>
        </p:nvSpPr>
        <p:spPr>
          <a:xfrm flipH="1">
            <a:off x="2358664" y="4545396"/>
            <a:ext cx="502088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05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genre</a:t>
            </a:r>
            <a:endParaRPr kumimoji="0" 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2195005" y="3325588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2219152" y="3610090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Triangle isocèle 84"/>
          <p:cNvSpPr/>
          <p:nvPr/>
        </p:nvSpPr>
        <p:spPr>
          <a:xfrm flipV="1">
            <a:off x="914215" y="2595745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7910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26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Musical performance</a:t>
            </a:r>
            <a:endParaRPr lang="fr-FR"/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65" y="6962755"/>
            <a:ext cx="2137967" cy="1419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7" name="Groupe 86"/>
          <p:cNvGrpSpPr/>
          <p:nvPr/>
        </p:nvGrpSpPr>
        <p:grpSpPr>
          <a:xfrm>
            <a:off x="9146980" y="6331278"/>
            <a:ext cx="1413186" cy="970156"/>
            <a:chOff x="2809037" y="6043961"/>
            <a:chExt cx="1413186" cy="970156"/>
          </a:xfrm>
        </p:grpSpPr>
        <p:sp>
          <p:nvSpPr>
            <p:cNvPr id="88" name="Rectangle à coins arrondis 8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9" name="Rectangle à coins arrondis 8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M28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Individual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7243585" y="2383659"/>
            <a:ext cx="1413186" cy="970156"/>
            <a:chOff x="2809037" y="6043961"/>
            <a:chExt cx="1413186" cy="970156"/>
          </a:xfrm>
        </p:grpSpPr>
        <p:sp>
          <p:nvSpPr>
            <p:cNvPr id="91" name="Rectangle à coins arrondis 9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2" name="Rectangle à coins arrondis 9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F31 Performance</a:t>
              </a:r>
            </a:p>
          </p:txBody>
        </p:sp>
      </p:grpSp>
      <p:cxnSp>
        <p:nvCxnSpPr>
          <p:cNvPr id="93" name="Connecteur droit avec flèche 92"/>
          <p:cNvCxnSpPr>
            <a:stCxn id="107" idx="2"/>
            <a:endCxn id="99" idx="0"/>
          </p:cNvCxnSpPr>
          <p:nvPr/>
        </p:nvCxnSpPr>
        <p:spPr>
          <a:xfrm flipH="1">
            <a:off x="6564325" y="5125819"/>
            <a:ext cx="1390946" cy="117019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ZoneTexte 93"/>
          <p:cNvSpPr txBox="1"/>
          <p:nvPr/>
        </p:nvSpPr>
        <p:spPr>
          <a:xfrm>
            <a:off x="6105124" y="5574979"/>
            <a:ext cx="69730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95" name="Connecteur droit avec flèche 94"/>
          <p:cNvCxnSpPr>
            <a:stCxn id="107" idx="2"/>
            <a:endCxn id="88" idx="0"/>
          </p:cNvCxnSpPr>
          <p:nvPr/>
        </p:nvCxnSpPr>
        <p:spPr>
          <a:xfrm>
            <a:off x="7955271" y="5125819"/>
            <a:ext cx="1898302" cy="120545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ZoneTexte 95"/>
          <p:cNvSpPr txBox="1"/>
          <p:nvPr/>
        </p:nvSpPr>
        <p:spPr>
          <a:xfrm>
            <a:off x="7203953" y="3353815"/>
            <a:ext cx="69730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50" y="6826288"/>
            <a:ext cx="2227334" cy="1390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8" name="Groupe 97"/>
          <p:cNvGrpSpPr/>
          <p:nvPr/>
        </p:nvGrpSpPr>
        <p:grpSpPr>
          <a:xfrm>
            <a:off x="5857732" y="6296010"/>
            <a:ext cx="1413186" cy="970156"/>
            <a:chOff x="2809037" y="6043961"/>
            <a:chExt cx="1413186" cy="970156"/>
          </a:xfrm>
        </p:grpSpPr>
        <p:sp>
          <p:nvSpPr>
            <p:cNvPr id="99" name="Rectangle à coins arrondis 98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0" name="Rectangle à coins arrondis 99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F31 Performance</a:t>
              </a: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8178770" y="1121978"/>
            <a:ext cx="328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>
                <a:solidFill>
                  <a:schemeClr val="accent4"/>
                </a:solidFill>
                <a:sym typeface="Helvetica Light"/>
              </a:rPr>
              <a:t>2nd May 2004</a:t>
            </a:r>
          </a:p>
          <a:p>
            <a:r>
              <a:rPr lang="fr-FR" sz="1400" b="1">
                <a:solidFill>
                  <a:schemeClr val="accent4"/>
                </a:solidFill>
                <a:sym typeface="Helvetica Light"/>
              </a:rPr>
              <a:t>Concert Nocturne 1 Clairs de lune</a:t>
            </a:r>
          </a:p>
          <a:p>
            <a:r>
              <a:rPr lang="fr-FR" sz="1400" b="1">
                <a:solidFill>
                  <a:schemeClr val="accent4"/>
                </a:solidFill>
                <a:sym typeface="Helvetica Light"/>
              </a:rPr>
              <a:t>at Philharmonie of Paris</a:t>
            </a:r>
          </a:p>
        </p:txBody>
      </p:sp>
      <p:sp>
        <p:nvSpPr>
          <p:cNvPr id="102" name="Triangle isocèle 101"/>
          <p:cNvSpPr/>
          <p:nvPr/>
        </p:nvSpPr>
        <p:spPr>
          <a:xfrm flipV="1">
            <a:off x="8253873" y="1892772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03" name="Groupe 102"/>
          <p:cNvGrpSpPr/>
          <p:nvPr/>
        </p:nvGrpSpPr>
        <p:grpSpPr>
          <a:xfrm>
            <a:off x="9676413" y="4879976"/>
            <a:ext cx="1413186" cy="970156"/>
            <a:chOff x="2809037" y="6043961"/>
            <a:chExt cx="1413186" cy="970156"/>
          </a:xfrm>
        </p:grpSpPr>
        <p:sp>
          <p:nvSpPr>
            <p:cNvPr id="104" name="Rectangle à coins arrondis 10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5" name="Rectangle à coins arrondis 10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M43 </a:t>
              </a:r>
              <a:r>
                <a:rPr lang="fr-FR" sz="105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Performed</a:t>
              </a:r>
              <a:r>
                <a:rPr lang="fr-FR" sz="105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  <a:endParaRPr lang="fr-FR" sz="105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6" name="Groupe 105"/>
          <p:cNvGrpSpPr/>
          <p:nvPr/>
        </p:nvGrpSpPr>
        <p:grpSpPr>
          <a:xfrm>
            <a:off x="7248678" y="4155663"/>
            <a:ext cx="1413186" cy="970156"/>
            <a:chOff x="2809037" y="6043961"/>
            <a:chExt cx="1413186" cy="970156"/>
          </a:xfrm>
        </p:grpSpPr>
        <p:sp>
          <p:nvSpPr>
            <p:cNvPr id="107" name="Rectangle à coins arrondis 10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8" name="Rectangle à coins arrondis 10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dirty="0" smtClean="0">
                  <a:solidFill>
                    <a:schemeClr val="tx1"/>
                  </a:solidFill>
                  <a:sym typeface="Helvetica Light"/>
                </a:rPr>
                <a:t>M42 </a:t>
              </a:r>
              <a:r>
                <a:rPr lang="fr-FR" sz="1050" dirty="0" err="1" smtClean="0">
                  <a:solidFill>
                    <a:schemeClr val="tx1"/>
                  </a:solidFill>
                  <a:sym typeface="Helvetica Light"/>
                </a:rPr>
                <a:t>Performed</a:t>
              </a:r>
              <a:r>
                <a:rPr lang="fr-FR" sz="1050" dirty="0" smtClean="0">
                  <a:solidFill>
                    <a:schemeClr val="tx1"/>
                  </a:solidFill>
                  <a:sym typeface="Helvetica Light"/>
                </a:rPr>
                <a:t> Expression </a:t>
              </a:r>
              <a:r>
                <a:rPr lang="fr-FR" sz="1050" dirty="0" err="1" smtClean="0">
                  <a:solidFill>
                    <a:schemeClr val="tx1"/>
                  </a:solidFill>
                  <a:sym typeface="Helvetica Light"/>
                </a:rPr>
                <a:t>Creation</a:t>
              </a:r>
              <a:endParaRPr lang="fr-FR" sz="1050" dirty="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109" name="Groupe 108"/>
          <p:cNvGrpSpPr/>
          <p:nvPr/>
        </p:nvGrpSpPr>
        <p:grpSpPr>
          <a:xfrm>
            <a:off x="9674929" y="3578771"/>
            <a:ext cx="1413186" cy="970156"/>
            <a:chOff x="2809037" y="6043961"/>
            <a:chExt cx="1413186" cy="970156"/>
          </a:xfrm>
        </p:grpSpPr>
        <p:sp>
          <p:nvSpPr>
            <p:cNvPr id="110" name="Rectangle à coins arrondis 10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1" name="Rectangle à coins arrondis 11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M44 </a:t>
              </a:r>
              <a:r>
                <a:rPr lang="fr-FR" sz="1050" dirty="0" err="1" smtClean="0">
                  <a:solidFill>
                    <a:schemeClr val="tx1"/>
                  </a:solidFill>
                  <a:ea typeface="+mn-ea"/>
                  <a:cs typeface="+mn-cs"/>
                  <a:sym typeface="Helvetica Light"/>
                </a:rPr>
                <a:t>Performed</a:t>
              </a:r>
              <a:r>
                <a:rPr lang="fr-FR" sz="1050" dirty="0" smtClean="0">
                  <a:solidFill>
                    <a:schemeClr val="tx1"/>
                  </a:solidFill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05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05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12" name="ZoneTexte 111"/>
          <p:cNvSpPr txBox="1"/>
          <p:nvPr/>
        </p:nvSpPr>
        <p:spPr>
          <a:xfrm>
            <a:off x="10577118" y="4575126"/>
            <a:ext cx="88806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113" name="Connecteur droit avec flèche 112"/>
          <p:cNvCxnSpPr>
            <a:stCxn id="107" idx="3"/>
            <a:endCxn id="104" idx="1"/>
          </p:cNvCxnSpPr>
          <p:nvPr/>
        </p:nvCxnSpPr>
        <p:spPr>
          <a:xfrm>
            <a:off x="8661864" y="4640741"/>
            <a:ext cx="1014549" cy="72431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ZoneTexte 113"/>
          <p:cNvSpPr txBox="1"/>
          <p:nvPr/>
        </p:nvSpPr>
        <p:spPr>
          <a:xfrm>
            <a:off x="8951188" y="5215791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Connecteur droit avec flèche 114"/>
          <p:cNvCxnSpPr>
            <a:stCxn id="107" idx="3"/>
            <a:endCxn id="110" idx="1"/>
          </p:cNvCxnSpPr>
          <p:nvPr/>
        </p:nvCxnSpPr>
        <p:spPr>
          <a:xfrm flipV="1">
            <a:off x="8661864" y="4063849"/>
            <a:ext cx="1013065" cy="57689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ZoneTexte 115"/>
          <p:cNvSpPr txBox="1"/>
          <p:nvPr/>
        </p:nvSpPr>
        <p:spPr>
          <a:xfrm>
            <a:off x="8643801" y="3735709"/>
            <a:ext cx="90249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117" name="Connecteur droit avec flèche 116"/>
          <p:cNvCxnSpPr>
            <a:stCxn id="110" idx="2"/>
            <a:endCxn id="104" idx="0"/>
          </p:cNvCxnSpPr>
          <p:nvPr/>
        </p:nvCxnSpPr>
        <p:spPr>
          <a:xfrm>
            <a:off x="10381522" y="4548927"/>
            <a:ext cx="1484" cy="33104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Connecteur droit avec flèche 117"/>
          <p:cNvCxnSpPr>
            <a:stCxn id="91" idx="2"/>
            <a:endCxn id="107" idx="0"/>
          </p:cNvCxnSpPr>
          <p:nvPr/>
        </p:nvCxnSpPr>
        <p:spPr>
          <a:xfrm>
            <a:off x="7950178" y="3353815"/>
            <a:ext cx="5093" cy="80184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ZoneTexte 118"/>
          <p:cNvSpPr txBox="1"/>
          <p:nvPr/>
        </p:nvSpPr>
        <p:spPr>
          <a:xfrm>
            <a:off x="8014066" y="5599688"/>
            <a:ext cx="69730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sp>
        <p:nvSpPr>
          <p:cNvPr id="120" name="ZoneTexte 119"/>
          <p:cNvSpPr txBox="1"/>
          <p:nvPr/>
        </p:nvSpPr>
        <p:spPr>
          <a:xfrm>
            <a:off x="11156565" y="5369844"/>
            <a:ext cx="176170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performed</a:t>
            </a:r>
            <a:r>
              <a:rPr 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expression of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1" name="Connecteur en angle 120"/>
          <p:cNvCxnSpPr>
            <a:stCxn id="104" idx="3"/>
            <a:endCxn id="124" idx="2"/>
          </p:cNvCxnSpPr>
          <p:nvPr/>
        </p:nvCxnSpPr>
        <p:spPr>
          <a:xfrm flipV="1">
            <a:off x="11089599" y="4816060"/>
            <a:ext cx="4175532" cy="548994"/>
          </a:xfrm>
          <a:prstGeom prst="bentConnector2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2" name="ZoneTexte 121"/>
          <p:cNvSpPr txBox="1"/>
          <p:nvPr/>
        </p:nvSpPr>
        <p:spPr>
          <a:xfrm>
            <a:off x="15195777" y="2009999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3709678" y="1748389"/>
            <a:ext cx="2504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 of </a:t>
            </a:r>
            <a:r>
              <a:rPr 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Sonata</a:t>
            </a:r>
            <a:r>
              <a:rPr 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quasi </a:t>
            </a:r>
            <a:r>
              <a:rPr 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fantasia </a:t>
            </a:r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by Beethoven</a:t>
            </a:r>
            <a:endParaRPr lang="fr-F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4" name="Rectangle à coins arrondis 123"/>
          <p:cNvSpPr/>
          <p:nvPr/>
        </p:nvSpPr>
        <p:spPr>
          <a:xfrm>
            <a:off x="13804653" y="3460830"/>
            <a:ext cx="2920956" cy="1355230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B04533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title</a:t>
            </a:r>
            <a:r>
              <a: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"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quasi </a:t>
            </a:r>
            <a:r>
              <a:rPr lang="fr-FR" sz="105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una</a:t>
            </a:r>
            <a:r>
              <a: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fantasia</a:t>
            </a:r>
            <a:r>
              <a:rPr 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order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number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14</a:t>
            </a:r>
            <a:r>
              <a:rPr 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genre: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  <a:hlinkClick r:id="rId5" invalidUrl="http://data.doremus.org/sparql?default-graph-uri=&amp;query=DEFINE+sql:describe-mode+&quot;CBD&quot;&#10;describe+&lt;http://data.doremus.org/vocabulary/iaml/genre/sn&gt;+where&#10;{}&#10;&amp;format=text/html&amp;timeout=0&amp;debug=on"/>
              </a:rPr>
              <a:t>sonata</a:t>
            </a:r>
            <a:endParaRPr 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key: </a:t>
            </a:r>
            <a:r>
              <a:rPr lang="fr-FR" sz="1050">
                <a:hlinkClick r:id="rId6" invalidUrl="http://data.doremus.org/sparql?default-graph-uri=&amp;query=DEFINE+sql:describe-mode+&quot;CBD&quot;&#10;describe+&lt;http://data.doremus.org/vocabulary/key/cxm&gt;+where&#10;{}&#10;&amp;format=text/html&amp;timeout=0&amp;debug=on"/>
              </a:rPr>
              <a:t>C </a:t>
            </a:r>
            <a:r>
              <a:rPr lang="fr-FR" sz="1050" err="1">
                <a:hlinkClick r:id="rId6" invalidUrl="http://data.doremus.org/sparql?default-graph-uri=&amp;query=DEFINE+sql:describe-mode+&quot;CBD&quot;&#10;describe+&lt;http://data.doremus.org/vocabulary/key/cxm&gt;+where&#10;{}&#10;&amp;format=text/html&amp;timeout=0&amp;debug=on"/>
              </a:rPr>
              <a:t>sharp</a:t>
            </a:r>
            <a:r>
              <a:rPr lang="fr-FR" sz="1050">
                <a:hlinkClick r:id="rId6" invalidUrl="http://data.doremus.org/sparql?default-graph-uri=&amp;query=DEFINE+sql:describe-mode+&quot;CBD&quot;&#10;describe+&lt;http://data.doremus.org/vocabulary/key/cxm&gt;+where&#10;{}&#10;&amp;format=text/html&amp;timeout=0&amp;debug=on"/>
              </a:rPr>
              <a:t> Minor</a:t>
            </a:r>
            <a:endParaRPr lang="fr-FR" sz="105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25" name="Groupe 124"/>
          <p:cNvGrpSpPr/>
          <p:nvPr/>
        </p:nvGrpSpPr>
        <p:grpSpPr>
          <a:xfrm>
            <a:off x="13804653" y="2718799"/>
            <a:ext cx="1413186" cy="970156"/>
            <a:chOff x="2809037" y="6043961"/>
            <a:chExt cx="1413186" cy="970156"/>
          </a:xfrm>
        </p:grpSpPr>
        <p:sp>
          <p:nvSpPr>
            <p:cNvPr id="126" name="Rectangle à coins arrondis 125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7" name="Rectangle à coins arrondis 126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pic>
        <p:nvPicPr>
          <p:cNvPr id="128" name="Image 127">
            <a:hlinkClick r:id="rId7" invalidUrl="http://data.doremus.org/sparql?default-graph-uri=&amp;query=DEFINE+sql:describe-mode+&quot;SCBD&quot;&#10;describe+&lt;http://data.doremus.org/expression/d72301f0-0aba-3ba6-93e5-c4efbee9c6ea&gt;+where&#10;{}&#10;&amp;format=text/html&amp;timeout=0&amp;debug=on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449" y="2753175"/>
            <a:ext cx="244287" cy="244287"/>
          </a:xfrm>
          <a:prstGeom prst="rect">
            <a:avLst/>
          </a:prstGeom>
        </p:spPr>
      </p:pic>
      <p:sp>
        <p:nvSpPr>
          <p:cNvPr id="129" name="Pentagone 128"/>
          <p:cNvSpPr/>
          <p:nvPr/>
        </p:nvSpPr>
        <p:spPr>
          <a:xfrm flipH="1">
            <a:off x="15249102" y="4490025"/>
            <a:ext cx="420614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keys</a:t>
            </a:r>
            <a:endParaRPr kumimoji="0" 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0" name="Pentagone 129">
            <a:hlinkClick r:id="rId9" invalidUrl="http://data.doremus.org/sparql?default-graph-uri=&amp;query=DEFINE+sql:describe-mode+&quot;CBD&quot;&#10;describe+&lt;http://data.doremus.org/vocabulary/iaml/genre/&gt;+where&#10;{}&#10;&amp;format=text/html&amp;timeout=0&amp;debug=on"/>
          </p:cNvPr>
          <p:cNvSpPr/>
          <p:nvPr/>
        </p:nvSpPr>
        <p:spPr>
          <a:xfrm flipH="1">
            <a:off x="15249102" y="4252189"/>
            <a:ext cx="502088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05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genre</a:t>
            </a:r>
            <a:endParaRPr kumimoji="0" 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5085443" y="3032381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2" name="Ellipse 131"/>
          <p:cNvSpPr/>
          <p:nvPr/>
        </p:nvSpPr>
        <p:spPr>
          <a:xfrm>
            <a:off x="15109590" y="3316883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3" name="Triangle isocèle 132"/>
          <p:cNvSpPr/>
          <p:nvPr/>
        </p:nvSpPr>
        <p:spPr>
          <a:xfrm flipV="1">
            <a:off x="13804653" y="2302538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32602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27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 recording </a:t>
            </a:r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8097011" y="4908481"/>
            <a:ext cx="1413186" cy="970156"/>
            <a:chOff x="2809037" y="6043961"/>
            <a:chExt cx="1413186" cy="970156"/>
          </a:xfrm>
        </p:grpSpPr>
        <p:sp>
          <p:nvSpPr>
            <p:cNvPr id="54" name="Rectangle à coins arrondis 5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5" name="Rectangle à coins arrondis 5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F29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Recording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Event</a:t>
              </a:r>
              <a:endParaRPr lang="fr-FR" sz="105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10515939" y="5611736"/>
            <a:ext cx="1413186" cy="970156"/>
            <a:chOff x="2809037" y="6043961"/>
            <a:chExt cx="1413186" cy="970156"/>
          </a:xfrm>
        </p:grpSpPr>
        <p:sp>
          <p:nvSpPr>
            <p:cNvPr id="57" name="Rectangle à coins arrondis 5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Rectangle à coins arrondis 5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F26 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Recording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10515939" y="4265793"/>
            <a:ext cx="1413186" cy="970156"/>
            <a:chOff x="2809037" y="6043961"/>
            <a:chExt cx="1413186" cy="970156"/>
          </a:xfrm>
        </p:grpSpPr>
        <p:sp>
          <p:nvSpPr>
            <p:cNvPr id="60" name="Rectangle à coins arrondis 5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Rectangle à coins arrondis 6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F21 </a:t>
              </a:r>
              <a:r>
                <a:rPr lang="fr-FR" sz="1050" err="1">
                  <a:solidFill>
                    <a:schemeClr val="tx1"/>
                  </a:solidFill>
                  <a:ea typeface="+mn-ea"/>
                  <a:cs typeface="+mn-cs"/>
                  <a:sym typeface="Helvetica Light"/>
                </a:rPr>
                <a:t>Recording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 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62" name="ZoneTexte 61"/>
          <p:cNvSpPr txBox="1"/>
          <p:nvPr/>
        </p:nvSpPr>
        <p:spPr>
          <a:xfrm>
            <a:off x="11318847" y="5257625"/>
            <a:ext cx="88806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63" name="Connecteur droit avec flèche 62"/>
          <p:cNvCxnSpPr>
            <a:stCxn id="54" idx="3"/>
            <a:endCxn id="57" idx="1"/>
          </p:cNvCxnSpPr>
          <p:nvPr/>
        </p:nvCxnSpPr>
        <p:spPr>
          <a:xfrm>
            <a:off x="9510197" y="5393560"/>
            <a:ext cx="1005742" cy="703255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ZoneTexte 63"/>
          <p:cNvSpPr txBox="1"/>
          <p:nvPr/>
        </p:nvSpPr>
        <p:spPr>
          <a:xfrm>
            <a:off x="9573013" y="5791822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Connecteur droit avec flèche 64"/>
          <p:cNvCxnSpPr>
            <a:stCxn id="54" idx="3"/>
            <a:endCxn id="60" idx="1"/>
          </p:cNvCxnSpPr>
          <p:nvPr/>
        </p:nvCxnSpPr>
        <p:spPr>
          <a:xfrm flipV="1">
            <a:off x="9510197" y="4750871"/>
            <a:ext cx="1005742" cy="64268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ZoneTexte 65"/>
          <p:cNvSpPr txBox="1"/>
          <p:nvPr/>
        </p:nvSpPr>
        <p:spPr>
          <a:xfrm>
            <a:off x="9510197" y="4418216"/>
            <a:ext cx="90249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67" name="Connecteur droit avec flèche 66"/>
          <p:cNvCxnSpPr>
            <a:stCxn id="60" idx="2"/>
            <a:endCxn id="57" idx="0"/>
          </p:cNvCxnSpPr>
          <p:nvPr/>
        </p:nvCxnSpPr>
        <p:spPr>
          <a:xfrm>
            <a:off x="11222532" y="5235950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ZoneTexte 67"/>
          <p:cNvSpPr txBox="1"/>
          <p:nvPr/>
        </p:nvSpPr>
        <p:spPr>
          <a:xfrm>
            <a:off x="7313697" y="5076765"/>
            <a:ext cx="65883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recorded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15195777" y="2009999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0" name="Groupe 69"/>
          <p:cNvGrpSpPr/>
          <p:nvPr/>
        </p:nvGrpSpPr>
        <p:grpSpPr>
          <a:xfrm>
            <a:off x="3799092" y="4892607"/>
            <a:ext cx="1413186" cy="970156"/>
            <a:chOff x="2809037" y="6043961"/>
            <a:chExt cx="1413186" cy="970156"/>
          </a:xfrm>
        </p:grpSpPr>
        <p:sp>
          <p:nvSpPr>
            <p:cNvPr id="71" name="Rectangle à coins arrondis 7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F31 Performance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3799092" y="3763233"/>
            <a:ext cx="328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2nd May 2004</a:t>
            </a:r>
          </a:p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Concert Nocturne 1 Clairs de lune</a:t>
            </a:r>
          </a:p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at Philharmonie of Paris</a:t>
            </a:r>
          </a:p>
        </p:txBody>
      </p:sp>
      <p:sp>
        <p:nvSpPr>
          <p:cNvPr id="74" name="Triangle isocèle 73"/>
          <p:cNvSpPr/>
          <p:nvPr/>
        </p:nvSpPr>
        <p:spPr>
          <a:xfrm flipV="1">
            <a:off x="3894318" y="4501897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Connecteur droit avec flèche 74"/>
          <p:cNvCxnSpPr>
            <a:stCxn id="54" idx="1"/>
            <a:endCxn id="71" idx="3"/>
          </p:cNvCxnSpPr>
          <p:nvPr/>
        </p:nvCxnSpPr>
        <p:spPr>
          <a:xfrm flipH="1" flipV="1">
            <a:off x="5212278" y="5377685"/>
            <a:ext cx="2884733" cy="15874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Rectangle 75"/>
          <p:cNvSpPr/>
          <p:nvPr/>
        </p:nvSpPr>
        <p:spPr>
          <a:xfrm>
            <a:off x="8097011" y="2895305"/>
            <a:ext cx="328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accent4"/>
                </a:solidFill>
                <a:sym typeface="Helvetica Light"/>
              </a:rPr>
              <a:t>Recording of Concert Nocturne 1 Clairs de lune. May 2nd 2004. Philharmonie of Paris</a:t>
            </a:r>
          </a:p>
        </p:txBody>
      </p:sp>
      <p:sp>
        <p:nvSpPr>
          <p:cNvPr id="77" name="Triangle isocèle 76"/>
          <p:cNvSpPr/>
          <p:nvPr/>
        </p:nvSpPr>
        <p:spPr>
          <a:xfrm flipV="1">
            <a:off x="8172114" y="3666099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816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28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Editing tracks</a:t>
            </a:r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20" y="6970238"/>
            <a:ext cx="2022398" cy="10839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76" y="6805980"/>
            <a:ext cx="2022398" cy="10839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2" name="Groupe 31"/>
          <p:cNvGrpSpPr/>
          <p:nvPr/>
        </p:nvGrpSpPr>
        <p:grpSpPr>
          <a:xfrm>
            <a:off x="5638068" y="4379046"/>
            <a:ext cx="1413186" cy="970156"/>
            <a:chOff x="2809037" y="6043961"/>
            <a:chExt cx="1413186" cy="970156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4" name="Rectangle à coins arrondis 3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M29 </a:t>
              </a:r>
              <a:r>
                <a:rPr lang="fr-FR" sz="1050" err="1" smtClean="0">
                  <a:solidFill>
                    <a:schemeClr val="tx1"/>
                  </a:solidFill>
                  <a:sym typeface="Helvetica Light"/>
                </a:rPr>
                <a:t>Editing</a:t>
              </a:r>
              <a:endParaRPr lang="fr-FR" sz="105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8122963" y="4379047"/>
            <a:ext cx="1413186" cy="970156"/>
            <a:chOff x="2809037" y="6043961"/>
            <a:chExt cx="1413186" cy="970156"/>
          </a:xfrm>
        </p:grpSpPr>
        <p:sp>
          <p:nvSpPr>
            <p:cNvPr id="36" name="Rectangle à coins arrondis 35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7" name="Rectangle à coins arrondis 36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M46 Set of </a:t>
              </a:r>
              <a:r>
                <a:rPr lang="fr-FR" sz="105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Tracks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38" name="Connecteur droit avec flèche 37"/>
          <p:cNvCxnSpPr>
            <a:stCxn id="33" idx="3"/>
            <a:endCxn id="36" idx="1"/>
          </p:cNvCxnSpPr>
          <p:nvPr/>
        </p:nvCxnSpPr>
        <p:spPr>
          <a:xfrm>
            <a:off x="7051254" y="4864124"/>
            <a:ext cx="1071709" cy="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ZoneTexte 38"/>
          <p:cNvSpPr txBox="1"/>
          <p:nvPr/>
        </p:nvSpPr>
        <p:spPr>
          <a:xfrm>
            <a:off x="7166919" y="4602918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071442" y="4906709"/>
            <a:ext cx="48731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edited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6956216" y="6377785"/>
            <a:ext cx="1413186" cy="970156"/>
            <a:chOff x="2809037" y="6043961"/>
            <a:chExt cx="1413186" cy="970156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M24 </a:t>
              </a:r>
              <a:r>
                <a:rPr lang="fr-FR" sz="105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Track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9326715" y="6377785"/>
            <a:ext cx="1413186" cy="970156"/>
            <a:chOff x="2809037" y="6043961"/>
            <a:chExt cx="1413186" cy="970156"/>
          </a:xfrm>
        </p:grpSpPr>
        <p:sp>
          <p:nvSpPr>
            <p:cNvPr id="45" name="Rectangle à coins arrondis 4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6" name="Rectangle à coins arrondis 4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M24 </a:t>
              </a:r>
              <a:r>
                <a:rPr lang="fr-FR" sz="105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Track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47" name="Connecteur droit avec flèche 46"/>
          <p:cNvCxnSpPr>
            <a:stCxn id="36" idx="2"/>
            <a:endCxn id="42" idx="0"/>
          </p:cNvCxnSpPr>
          <p:nvPr/>
        </p:nvCxnSpPr>
        <p:spPr>
          <a:xfrm flipH="1">
            <a:off x="7662809" y="5349203"/>
            <a:ext cx="1166747" cy="102858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eur droit avec flèche 47"/>
          <p:cNvCxnSpPr>
            <a:stCxn id="36" idx="2"/>
            <a:endCxn id="45" idx="0"/>
          </p:cNvCxnSpPr>
          <p:nvPr/>
        </p:nvCxnSpPr>
        <p:spPr>
          <a:xfrm>
            <a:off x="8829556" y="5349203"/>
            <a:ext cx="1203752" cy="102858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ZoneTexte 48"/>
          <p:cNvSpPr txBox="1"/>
          <p:nvPr/>
        </p:nvSpPr>
        <p:spPr>
          <a:xfrm>
            <a:off x="7180185" y="5669787"/>
            <a:ext cx="106599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component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9469184" y="5669787"/>
            <a:ext cx="106599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component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10779999" y="6582371"/>
            <a:ext cx="178574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partial of full </a:t>
            </a:r>
            <a:r>
              <a:rPr lang="fr-FR" sz="110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recording</a:t>
            </a:r>
            <a:r>
              <a:rPr lang="fr-FR" sz="11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2" name="Groupe 51"/>
          <p:cNvGrpSpPr/>
          <p:nvPr/>
        </p:nvGrpSpPr>
        <p:grpSpPr>
          <a:xfrm>
            <a:off x="5635630" y="8148871"/>
            <a:ext cx="1413186" cy="970156"/>
            <a:chOff x="2809037" y="6043961"/>
            <a:chExt cx="1413186" cy="970156"/>
          </a:xfrm>
        </p:grpSpPr>
        <p:sp>
          <p:nvSpPr>
            <p:cNvPr id="78" name="Rectangle à coins arrondis 7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99B97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Manifestation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F4 Manifestation Singleton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80" name="Connecteur droit avec flèche 79"/>
          <p:cNvCxnSpPr>
            <a:stCxn id="33" idx="2"/>
            <a:endCxn id="78" idx="0"/>
          </p:cNvCxnSpPr>
          <p:nvPr/>
        </p:nvCxnSpPr>
        <p:spPr>
          <a:xfrm flipH="1">
            <a:off x="6342223" y="5349202"/>
            <a:ext cx="2438" cy="279966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ZoneTexte 80"/>
          <p:cNvSpPr txBox="1"/>
          <p:nvPr/>
        </p:nvSpPr>
        <p:spPr>
          <a:xfrm>
            <a:off x="5744357" y="5425475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15362663" y="2209944"/>
            <a:ext cx="206514" cy="206514"/>
          </a:xfrm>
          <a:prstGeom prst="ellipse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4" name="Connecteur droit avec flèche 83"/>
          <p:cNvCxnSpPr>
            <a:stCxn id="33" idx="1"/>
            <a:endCxn id="93" idx="3"/>
          </p:cNvCxnSpPr>
          <p:nvPr/>
        </p:nvCxnSpPr>
        <p:spPr>
          <a:xfrm flipH="1" flipV="1">
            <a:off x="3008752" y="4844107"/>
            <a:ext cx="2629316" cy="2001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Ellipse 84"/>
          <p:cNvSpPr/>
          <p:nvPr/>
        </p:nvSpPr>
        <p:spPr>
          <a:xfrm>
            <a:off x="15948065" y="4664319"/>
            <a:ext cx="206514" cy="206514"/>
          </a:xfrm>
          <a:prstGeom prst="ellipse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14956860" y="1984906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87" name="Groupe 86"/>
          <p:cNvGrpSpPr/>
          <p:nvPr/>
        </p:nvGrpSpPr>
        <p:grpSpPr>
          <a:xfrm>
            <a:off x="13873135" y="6385791"/>
            <a:ext cx="1413186" cy="970156"/>
            <a:chOff x="2809037" y="6043961"/>
            <a:chExt cx="1413186" cy="970156"/>
          </a:xfrm>
        </p:grpSpPr>
        <p:sp>
          <p:nvSpPr>
            <p:cNvPr id="88" name="Rectangle à coins arrondis 8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9" name="Rectangle à coins arrondis 8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M43 </a:t>
              </a:r>
              <a:r>
                <a:rPr lang="fr-FR" sz="105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Performed</a:t>
              </a:r>
              <a:r>
                <a:rPr 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3873135" y="5202992"/>
            <a:ext cx="328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2nd May 2004</a:t>
            </a:r>
          </a:p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Concert Nocturne 1 Clairs de lune</a:t>
            </a:r>
          </a:p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at Philharmonie of Paris</a:t>
            </a:r>
          </a:p>
        </p:txBody>
      </p:sp>
      <p:sp>
        <p:nvSpPr>
          <p:cNvPr id="91" name="Triangle isocèle 90"/>
          <p:cNvSpPr/>
          <p:nvPr/>
        </p:nvSpPr>
        <p:spPr>
          <a:xfrm flipV="1">
            <a:off x="13968361" y="5998875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2" name="Groupe 91"/>
          <p:cNvGrpSpPr/>
          <p:nvPr/>
        </p:nvGrpSpPr>
        <p:grpSpPr>
          <a:xfrm>
            <a:off x="1595566" y="4359029"/>
            <a:ext cx="1413186" cy="970156"/>
            <a:chOff x="2809037" y="6043961"/>
            <a:chExt cx="1413186" cy="970156"/>
          </a:xfrm>
        </p:grpSpPr>
        <p:sp>
          <p:nvSpPr>
            <p:cNvPr id="93" name="Rectangle à coins arrondis 92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4" name="Rectangle à coins arrondis 9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F26 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Recording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1545327" y="3155533"/>
            <a:ext cx="328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Recording of Concert Nocturne 1 Clairs de lune. May 2nd 2004. Philharmonie of Paris</a:t>
            </a:r>
          </a:p>
        </p:txBody>
      </p:sp>
      <p:sp>
        <p:nvSpPr>
          <p:cNvPr id="96" name="Triangle isocèle 95"/>
          <p:cNvSpPr/>
          <p:nvPr/>
        </p:nvSpPr>
        <p:spPr>
          <a:xfrm flipV="1">
            <a:off x="1637230" y="3983679"/>
            <a:ext cx="226040" cy="194862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464588" y="3113717"/>
            <a:ext cx="328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accent4"/>
                </a:solidFill>
                <a:sym typeface="Helvetica Light"/>
              </a:rPr>
              <a:t>Editing tracks of Recording of Concert Nocturne 1 Clairs de lune. May 2nd 2004. Philharmonie of Paris</a:t>
            </a:r>
          </a:p>
        </p:txBody>
      </p:sp>
      <p:sp>
        <p:nvSpPr>
          <p:cNvPr id="98" name="Triangle isocèle 97"/>
          <p:cNvSpPr/>
          <p:nvPr/>
        </p:nvSpPr>
        <p:spPr>
          <a:xfrm flipV="1">
            <a:off x="6539691" y="3884511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Connecteur droit avec flèche 98"/>
          <p:cNvCxnSpPr>
            <a:stCxn id="45" idx="3"/>
            <a:endCxn id="88" idx="1"/>
          </p:cNvCxnSpPr>
          <p:nvPr/>
        </p:nvCxnSpPr>
        <p:spPr>
          <a:xfrm>
            <a:off x="10739901" y="6862863"/>
            <a:ext cx="3133234" cy="8006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81246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29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CD publication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325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96DF8-C230-40E3-B0E9-18331B4ED966}" type="slidenum">
              <a:rPr lang="fr-FR" altLang="fr-FR" smtClean="0"/>
              <a:pPr/>
              <a:t>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68487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specifics cases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96DF8-C230-40E3-B0E9-18331B4ED966}" type="slidenum">
              <a:rPr lang="fr-FR" altLang="fr-FR" smtClean="0"/>
              <a:pPr/>
              <a:t>30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925465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/>
              <a:t>Data model </a:t>
            </a:r>
            <a:r>
              <a:rPr lang="fr-FR"/>
              <a:t>specifics cases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31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Alternative casting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162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/>
              <a:t>Data model </a:t>
            </a:r>
            <a:r>
              <a:rPr lang="fr-FR"/>
              <a:t>specifics cases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32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Track with or without knowned </a:t>
            </a: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</a:rPr>
              <a:t>composer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494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/>
              <a:t>Data model </a:t>
            </a:r>
            <a:r>
              <a:rPr lang="fr-FR"/>
              <a:t>specifics cases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33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Inter musical works relationships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91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/>
              <a:t>Data model </a:t>
            </a:r>
            <a:r>
              <a:rPr lang="fr-FR"/>
              <a:t>specifics cases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34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>
                <a:solidFill>
                  <a:schemeClr val="tx1">
                    <a:lumMod val="65000"/>
                    <a:lumOff val="35000"/>
                  </a:schemeClr>
                </a:solidFill>
              </a:rPr>
              <a:t>Musical performance with « mise-en-scène »</a:t>
            </a: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527" y="7586337"/>
            <a:ext cx="2137967" cy="1419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e 5"/>
          <p:cNvGrpSpPr/>
          <p:nvPr/>
        </p:nvGrpSpPr>
        <p:grpSpPr>
          <a:xfrm>
            <a:off x="5415152" y="3655780"/>
            <a:ext cx="1413186" cy="970156"/>
            <a:chOff x="2809037" y="6043961"/>
            <a:chExt cx="1413186" cy="970156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F28 Expression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Creation</a:t>
              </a:r>
              <a:endParaRPr lang="fr-FR" sz="105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7834080" y="4359035"/>
            <a:ext cx="1413186" cy="970156"/>
            <a:chOff x="2809037" y="6043961"/>
            <a:chExt cx="1413186" cy="970156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F25 </a:t>
              </a:r>
              <a:r>
                <a:rPr lang="fr-FR" sz="1050" dirty="0">
                  <a:solidFill>
                    <a:schemeClr val="tx1"/>
                  </a:solidFill>
                  <a:sym typeface="Helvetica Light"/>
                </a:rPr>
                <a:t>Performance  Plan</a:t>
              </a:r>
              <a:endParaRPr lang="fr-FR" sz="105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7834080" y="3013092"/>
            <a:ext cx="1413186" cy="970156"/>
            <a:chOff x="2809037" y="6043961"/>
            <a:chExt cx="1413186" cy="970156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F20 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Performance  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8636988" y="4004924"/>
            <a:ext cx="88806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16" name="Connecteur droit avec flèche 15"/>
          <p:cNvCxnSpPr>
            <a:stCxn id="7" idx="3"/>
            <a:endCxn id="10" idx="1"/>
          </p:cNvCxnSpPr>
          <p:nvPr/>
        </p:nvCxnSpPr>
        <p:spPr>
          <a:xfrm>
            <a:off x="6828338" y="4140859"/>
            <a:ext cx="1005742" cy="703255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ZoneTexte 16"/>
          <p:cNvSpPr txBox="1"/>
          <p:nvPr/>
        </p:nvSpPr>
        <p:spPr>
          <a:xfrm>
            <a:off x="6891154" y="4539121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8" name="Connecteur droit avec flèche 17"/>
          <p:cNvCxnSpPr>
            <a:stCxn id="7" idx="3"/>
            <a:endCxn id="13" idx="1"/>
          </p:cNvCxnSpPr>
          <p:nvPr/>
        </p:nvCxnSpPr>
        <p:spPr>
          <a:xfrm flipV="1">
            <a:off x="6828338" y="3498170"/>
            <a:ext cx="1005742" cy="64268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ZoneTexte 18"/>
          <p:cNvSpPr txBox="1"/>
          <p:nvPr/>
        </p:nvSpPr>
        <p:spPr>
          <a:xfrm>
            <a:off x="6828338" y="3165515"/>
            <a:ext cx="90249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20" name="Connecteur droit avec flèche 19"/>
          <p:cNvCxnSpPr>
            <a:stCxn id="13" idx="2"/>
            <a:endCxn id="10" idx="0"/>
          </p:cNvCxnSpPr>
          <p:nvPr/>
        </p:nvCxnSpPr>
        <p:spPr>
          <a:xfrm>
            <a:off x="8540673" y="3983249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en angle 20"/>
          <p:cNvCxnSpPr>
            <a:stCxn id="10" idx="2"/>
            <a:endCxn id="39" idx="2"/>
          </p:cNvCxnSpPr>
          <p:nvPr/>
        </p:nvCxnSpPr>
        <p:spPr>
          <a:xfrm rot="5400000" flipH="1">
            <a:off x="3921090" y="709609"/>
            <a:ext cx="1592423" cy="7646743"/>
          </a:xfrm>
          <a:prstGeom prst="bentConnector3">
            <a:avLst>
              <a:gd name="adj1" fmla="val -14355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/>
          <p:cNvSpPr txBox="1"/>
          <p:nvPr/>
        </p:nvSpPr>
        <p:spPr>
          <a:xfrm>
            <a:off x="7662227" y="5533778"/>
            <a:ext cx="87844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incorporates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10292742" y="6954860"/>
            <a:ext cx="1413186" cy="970156"/>
            <a:chOff x="2809037" y="6043961"/>
            <a:chExt cx="1413186" cy="970156"/>
          </a:xfrm>
        </p:grpSpPr>
        <p:sp>
          <p:nvSpPr>
            <p:cNvPr id="24" name="Rectangle à coins arrondis 2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M28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Individual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9131684" y="5760533"/>
            <a:ext cx="1413186" cy="970156"/>
            <a:chOff x="2809037" y="6043961"/>
            <a:chExt cx="1413186" cy="970156"/>
          </a:xfrm>
        </p:grpSpPr>
        <p:sp>
          <p:nvSpPr>
            <p:cNvPr id="27" name="Rectangle à coins arrondis 2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F31 Performance</a:t>
              </a:r>
            </a:p>
          </p:txBody>
        </p:sp>
      </p:grpSp>
      <p:cxnSp>
        <p:nvCxnSpPr>
          <p:cNvPr id="29" name="Connecteur droit avec flèche 28"/>
          <p:cNvCxnSpPr>
            <a:stCxn id="27" idx="2"/>
            <a:endCxn id="37" idx="0"/>
          </p:cNvCxnSpPr>
          <p:nvPr/>
        </p:nvCxnSpPr>
        <p:spPr>
          <a:xfrm flipH="1">
            <a:off x="8432867" y="6730690"/>
            <a:ext cx="1405411" cy="27199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ZoneTexte 29"/>
          <p:cNvSpPr txBox="1"/>
          <p:nvPr/>
        </p:nvSpPr>
        <p:spPr>
          <a:xfrm>
            <a:off x="8209088" y="6537501"/>
            <a:ext cx="69730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31" name="Connecteur droit avec flèche 30"/>
          <p:cNvCxnSpPr>
            <a:stCxn id="27" idx="2"/>
            <a:endCxn id="24" idx="0"/>
          </p:cNvCxnSpPr>
          <p:nvPr/>
        </p:nvCxnSpPr>
        <p:spPr>
          <a:xfrm>
            <a:off x="9838277" y="6730690"/>
            <a:ext cx="1161058" cy="22417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ZoneTexte 31"/>
          <p:cNvSpPr txBox="1"/>
          <p:nvPr/>
        </p:nvSpPr>
        <p:spPr>
          <a:xfrm>
            <a:off x="10678336" y="6583436"/>
            <a:ext cx="697307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33" name="Connecteur en angle 32"/>
          <p:cNvCxnSpPr>
            <a:stCxn id="10" idx="3"/>
            <a:endCxn id="27" idx="0"/>
          </p:cNvCxnSpPr>
          <p:nvPr/>
        </p:nvCxnSpPr>
        <p:spPr>
          <a:xfrm>
            <a:off x="9247267" y="4844113"/>
            <a:ext cx="591011" cy="916420"/>
          </a:xfrm>
          <a:prstGeom prst="bentConnector2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ZoneTexte 33"/>
          <p:cNvSpPr txBox="1"/>
          <p:nvPr/>
        </p:nvSpPr>
        <p:spPr>
          <a:xfrm>
            <a:off x="9958499" y="5142567"/>
            <a:ext cx="74379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performed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91" y="7532960"/>
            <a:ext cx="2227334" cy="1390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6" name="Groupe 35"/>
          <p:cNvGrpSpPr/>
          <p:nvPr/>
        </p:nvGrpSpPr>
        <p:grpSpPr>
          <a:xfrm>
            <a:off x="7726273" y="7002682"/>
            <a:ext cx="1413186" cy="970156"/>
            <a:chOff x="2809037" y="6043961"/>
            <a:chExt cx="1413186" cy="970156"/>
          </a:xfrm>
        </p:grpSpPr>
        <p:sp>
          <p:nvSpPr>
            <p:cNvPr id="37" name="Rectangle à coins arrondis 3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F31 Performance</a:t>
              </a:r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biLevel thresh="50000"/>
          </a:blip>
          <a:srcRect l="55529" t="69920" r="4457"/>
          <a:stretch/>
        </p:blipFill>
        <p:spPr>
          <a:xfrm>
            <a:off x="247097" y="2864341"/>
            <a:ext cx="1293665" cy="87242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764239" y="9098986"/>
            <a:ext cx="130327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{Concert Nocturne 1 Clairs de lune. May 2</a:t>
            </a:r>
            <a:r>
              <a:rPr lang="fr-FR" sz="2800" b="1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nd </a:t>
            </a:r>
            <a:r>
              <a:rPr lang="fr-F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2004. Philharmonie of Paris}</a:t>
            </a: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10158" y="3031666"/>
            <a:ext cx="5152097" cy="3908977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2152618" y="7193056"/>
            <a:ext cx="4746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Program: </a:t>
            </a:r>
            <a:r>
              <a:rPr lang="fr-F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Concert </a:t>
            </a:r>
            <a:r>
              <a:rPr lang="fr-FR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Nocturne 1 Clairs de lune. </a:t>
            </a:r>
            <a:r>
              <a:rPr lang="fr-FR" sz="14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fr-FR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May 2nd to May 6th 2004. Philharmonie of </a:t>
            </a:r>
            <a:r>
              <a:rPr lang="fr-F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Paris</a:t>
            </a:r>
            <a:endParaRPr lang="fr-F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6">
            <a:biLevel thresh="50000"/>
          </a:blip>
          <a:srcRect l="36635" t="-347" r="41180" b="79554"/>
          <a:stretch/>
        </p:blipFill>
        <p:spPr>
          <a:xfrm>
            <a:off x="13764419" y="3034701"/>
            <a:ext cx="1143000" cy="812800"/>
          </a:xfrm>
          <a:prstGeom prst="rect">
            <a:avLst/>
          </a:prstGeom>
        </p:spPr>
      </p:pic>
      <p:grpSp>
        <p:nvGrpSpPr>
          <p:cNvPr id="44" name="Groupe 43"/>
          <p:cNvGrpSpPr/>
          <p:nvPr/>
        </p:nvGrpSpPr>
        <p:grpSpPr>
          <a:xfrm>
            <a:off x="7834080" y="1478444"/>
            <a:ext cx="1413186" cy="970156"/>
            <a:chOff x="2809037" y="6043961"/>
            <a:chExt cx="1413186" cy="970156"/>
          </a:xfrm>
        </p:grpSpPr>
        <p:sp>
          <p:nvSpPr>
            <p:cNvPr id="45" name="Rectangle à coins arrondis 4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6" name="Rectangle à coins arrondis 4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F15 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Complex</a:t>
              </a: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47" name="Connecteur droit avec flèche 46"/>
          <p:cNvCxnSpPr>
            <a:stCxn id="45" idx="2"/>
            <a:endCxn id="13" idx="0"/>
          </p:cNvCxnSpPr>
          <p:nvPr/>
        </p:nvCxnSpPr>
        <p:spPr>
          <a:xfrm>
            <a:off x="8540673" y="2448600"/>
            <a:ext cx="0" cy="564492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ZoneTexte 47"/>
          <p:cNvSpPr txBox="1"/>
          <p:nvPr/>
        </p:nvSpPr>
        <p:spPr>
          <a:xfrm>
            <a:off x="7544236" y="2538677"/>
            <a:ext cx="884858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member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9" name="Connecteur droit avec flèche 48"/>
          <p:cNvCxnSpPr>
            <a:stCxn id="45" idx="2"/>
            <a:endCxn id="43" idx="0"/>
          </p:cNvCxnSpPr>
          <p:nvPr/>
        </p:nvCxnSpPr>
        <p:spPr>
          <a:xfrm>
            <a:off x="8540673" y="2448600"/>
            <a:ext cx="5795246" cy="58610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ZoneTexte 49"/>
          <p:cNvSpPr txBox="1"/>
          <p:nvPr/>
        </p:nvSpPr>
        <p:spPr>
          <a:xfrm>
            <a:off x="9358845" y="2262294"/>
            <a:ext cx="884858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member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0879" y="1836727"/>
            <a:ext cx="2504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 of </a:t>
            </a:r>
            <a:r>
              <a:rPr 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Sonata</a:t>
            </a:r>
            <a:r>
              <a:rPr 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quasi </a:t>
            </a:r>
            <a:r>
              <a:rPr lang="fr-FR" sz="14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fr-F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 fantasia </a:t>
            </a:r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by Beethoven</a:t>
            </a:r>
            <a:endParaRPr lang="fr-F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riangle isocèle 51"/>
          <p:cNvSpPr/>
          <p:nvPr/>
        </p:nvSpPr>
        <p:spPr>
          <a:xfrm flipV="1">
            <a:off x="565854" y="2463491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712923" y="180126"/>
            <a:ext cx="328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2nd May 2004</a:t>
            </a:r>
          </a:p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Concert Nocturne 1 Clairs de lune</a:t>
            </a:r>
          </a:p>
          <a:p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at </a:t>
            </a:r>
            <a:r>
              <a:rPr lang="fr-FR" sz="1400" smtClean="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Philharmonie </a:t>
            </a:r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sym typeface="Helvetica Light"/>
              </a:rPr>
              <a:t>of Paris</a:t>
            </a:r>
          </a:p>
        </p:txBody>
      </p:sp>
      <p:sp>
        <p:nvSpPr>
          <p:cNvPr id="54" name="Triangle isocèle 53"/>
          <p:cNvSpPr/>
          <p:nvPr/>
        </p:nvSpPr>
        <p:spPr>
          <a:xfrm flipV="1">
            <a:off x="7788026" y="950920"/>
            <a:ext cx="226040" cy="194862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5" name="Espace réservé du numéro de diapositive 2"/>
          <p:cNvSpPr txBox="1">
            <a:spLocks/>
          </p:cNvSpPr>
          <p:nvPr/>
        </p:nvSpPr>
        <p:spPr bwMode="auto">
          <a:xfrm>
            <a:off x="8403582" y="9251950"/>
            <a:ext cx="516167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457200" indent="-2286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914400" indent="-4572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371600" indent="-6858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1828800" indent="-9144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fld id="{4C5E9B26-0A83-469E-AEFC-080FBC9320BF}" type="slidenum">
              <a:rPr lang="fr-FR" altLang="fr-FR" smtClean="0"/>
              <a:pPr/>
              <a:t>34</a:t>
            </a:fld>
            <a:endParaRPr lang="fr-FR" altLang="fr-FR"/>
          </a:p>
        </p:txBody>
      </p:sp>
      <p:sp>
        <p:nvSpPr>
          <p:cNvPr id="56" name="ZoneTexte 55"/>
          <p:cNvSpPr txBox="1"/>
          <p:nvPr/>
        </p:nvSpPr>
        <p:spPr>
          <a:xfrm>
            <a:off x="15195777" y="2009999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1050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96DF8-C230-40E3-B0E9-18331B4ED966}" type="slidenum">
              <a:rPr lang="fr-FR" altLang="fr-FR" smtClean="0"/>
              <a:pPr/>
              <a:t>35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07746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1826240" y="1325880"/>
            <a:ext cx="4480560" cy="7985760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Controlled</a:t>
            </a:r>
            <a:r>
              <a:rPr kumimoji="0" lang="fr-FR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24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vocabularies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36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  <a:endParaRPr lang="fr-FR" dirty="0"/>
          </a:p>
        </p:txBody>
      </p:sp>
      <p:grpSp>
        <p:nvGrpSpPr>
          <p:cNvPr id="50" name="Groupe 49"/>
          <p:cNvGrpSpPr/>
          <p:nvPr/>
        </p:nvGrpSpPr>
        <p:grpSpPr>
          <a:xfrm>
            <a:off x="3851670" y="4913094"/>
            <a:ext cx="1413186" cy="970156"/>
            <a:chOff x="2809037" y="6043961"/>
            <a:chExt cx="1413186" cy="970156"/>
          </a:xfrm>
        </p:grpSpPr>
        <p:sp>
          <p:nvSpPr>
            <p:cNvPr id="51" name="Rectangle à coins arrondis 5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2" name="Rectangle à coins arrondis 5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pic>
        <p:nvPicPr>
          <p:cNvPr id="53" name="Image 52">
            <a:hlinkClick r:id="rId3" invalidUrl="http://data.doremus.org/sparql?default-graph-uri=&amp;query=DEFINE+sql:describe-mode+&quot;SCBD&quot;&#10;describe+&lt;http://data.doremus.org/expression/d72301f0-0aba-3ba6-93e5-c4efbee9c6ea&gt;+where&#10;{}&#10;&amp;format=text/html&amp;timeout=0&amp;debug=on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0" y="4947470"/>
            <a:ext cx="244287" cy="244287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1214803" y="4090655"/>
            <a:ext cx="1413186" cy="970156"/>
            <a:chOff x="2452203" y="7597711"/>
            <a:chExt cx="1413186" cy="970156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2452203" y="759771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dirty="0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05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2519169" y="793823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F28 Expression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Creation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59" name="Image 58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527" y="7645828"/>
              <a:ext cx="244287" cy="244287"/>
            </a:xfrm>
            <a:prstGeom prst="rect">
              <a:avLst/>
            </a:prstGeom>
          </p:spPr>
        </p:pic>
      </p:grpSp>
      <p:grpSp>
        <p:nvGrpSpPr>
          <p:cNvPr id="60" name="Groupe 59"/>
          <p:cNvGrpSpPr/>
          <p:nvPr/>
        </p:nvGrpSpPr>
        <p:grpSpPr>
          <a:xfrm>
            <a:off x="3851670" y="3284174"/>
            <a:ext cx="1413186" cy="970156"/>
            <a:chOff x="2809037" y="6043961"/>
            <a:chExt cx="1413186" cy="97015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F14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Individual</a:t>
              </a: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63" name="Connecteur droit avec flèche 62"/>
          <p:cNvCxnSpPr>
            <a:stCxn id="55" idx="3"/>
            <a:endCxn id="51" idx="1"/>
          </p:cNvCxnSpPr>
          <p:nvPr/>
        </p:nvCxnSpPr>
        <p:spPr>
          <a:xfrm>
            <a:off x="2627989" y="4575733"/>
            <a:ext cx="1223681" cy="822439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onnecteur droit avec flèche 64"/>
          <p:cNvCxnSpPr>
            <a:stCxn id="55" idx="3"/>
            <a:endCxn id="61" idx="1"/>
          </p:cNvCxnSpPr>
          <p:nvPr/>
        </p:nvCxnSpPr>
        <p:spPr>
          <a:xfrm flipV="1">
            <a:off x="2627989" y="3769252"/>
            <a:ext cx="1223681" cy="806481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Connecteur droit avec flèche 67"/>
          <p:cNvCxnSpPr/>
          <p:nvPr/>
        </p:nvCxnSpPr>
        <p:spPr>
          <a:xfrm>
            <a:off x="4558263" y="4254330"/>
            <a:ext cx="0" cy="658764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4" name="Groupe 73"/>
          <p:cNvGrpSpPr/>
          <p:nvPr/>
        </p:nvGrpSpPr>
        <p:grpSpPr>
          <a:xfrm>
            <a:off x="6957411" y="4566625"/>
            <a:ext cx="1413186" cy="970156"/>
            <a:chOff x="2809037" y="6043961"/>
            <a:chExt cx="1413186" cy="970156"/>
          </a:xfrm>
        </p:grpSpPr>
        <p:sp>
          <p:nvSpPr>
            <p:cNvPr id="75" name="Rectangle à coins arrondis 7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6" name="Rectangle à coins arrondis 7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M4 Key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77" name="Connecteur droit avec flèche 76"/>
          <p:cNvCxnSpPr>
            <a:stCxn id="51" idx="3"/>
            <a:endCxn id="75" idx="1"/>
          </p:cNvCxnSpPr>
          <p:nvPr/>
        </p:nvCxnSpPr>
        <p:spPr>
          <a:xfrm flipV="1">
            <a:off x="5264856" y="5051703"/>
            <a:ext cx="1692555" cy="346469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Rectangle 79"/>
          <p:cNvSpPr/>
          <p:nvPr/>
        </p:nvSpPr>
        <p:spPr>
          <a:xfrm>
            <a:off x="5724919" y="5328977"/>
            <a:ext cx="1093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U11 has key</a:t>
            </a:r>
            <a:endParaRPr lang="fr-FR" sz="1200" dirty="0"/>
          </a:p>
        </p:txBody>
      </p:sp>
      <p:grpSp>
        <p:nvGrpSpPr>
          <p:cNvPr id="58" name="Groupe 57"/>
          <p:cNvGrpSpPr/>
          <p:nvPr/>
        </p:nvGrpSpPr>
        <p:grpSpPr>
          <a:xfrm>
            <a:off x="6957411" y="5790352"/>
            <a:ext cx="1413186" cy="970156"/>
            <a:chOff x="2809037" y="6043961"/>
            <a:chExt cx="1413186" cy="970156"/>
          </a:xfrm>
        </p:grpSpPr>
        <p:sp>
          <p:nvSpPr>
            <p:cNvPr id="64" name="Rectangle à coins arrondis 63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Rectangle à coins arrondis 6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M5 Genre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67" name="Connecteur droit avec flèche 66"/>
          <p:cNvCxnSpPr>
            <a:stCxn id="51" idx="3"/>
            <a:endCxn id="64" idx="1"/>
          </p:cNvCxnSpPr>
          <p:nvPr/>
        </p:nvCxnSpPr>
        <p:spPr>
          <a:xfrm>
            <a:off x="5264856" y="5398172"/>
            <a:ext cx="1692555" cy="877258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Rectangle 68"/>
          <p:cNvSpPr/>
          <p:nvPr/>
        </p:nvSpPr>
        <p:spPr>
          <a:xfrm>
            <a:off x="5507116" y="6089356"/>
            <a:ext cx="12080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U12 has genre</a:t>
            </a:r>
            <a:endParaRPr lang="fr-FR" sz="1200" dirty="0"/>
          </a:p>
        </p:txBody>
      </p:sp>
      <p:sp>
        <p:nvSpPr>
          <p:cNvPr id="87" name="Pentagone 86">
            <a:hlinkClick r:id="rId6"/>
          </p:cNvPr>
          <p:cNvSpPr/>
          <p:nvPr/>
        </p:nvSpPr>
        <p:spPr>
          <a:xfrm flipH="1">
            <a:off x="12386737" y="4798289"/>
            <a:ext cx="3485949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</a:t>
            </a:r>
            <a:endParaRPr kumimoji="0" 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Pentagone 87">
            <a:hlinkClick r:id="rId7"/>
          </p:cNvPr>
          <p:cNvSpPr/>
          <p:nvPr/>
        </p:nvSpPr>
        <p:spPr>
          <a:xfrm flipH="1">
            <a:off x="12386737" y="6022015"/>
            <a:ext cx="3485947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genre</a:t>
            </a:r>
            <a:endParaRPr kumimoji="0" 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6" name="Groupe 95"/>
          <p:cNvGrpSpPr/>
          <p:nvPr/>
        </p:nvGrpSpPr>
        <p:grpSpPr>
          <a:xfrm>
            <a:off x="6957411" y="1861220"/>
            <a:ext cx="1413186" cy="970156"/>
            <a:chOff x="2809037" y="6043961"/>
            <a:chExt cx="1413186" cy="970156"/>
          </a:xfrm>
        </p:grpSpPr>
        <p:sp>
          <p:nvSpPr>
            <p:cNvPr id="97" name="Rectangle à coins arrondis 96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8" name="Rectangle à coins arrondis 97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M9 </a:t>
              </a:r>
              <a:r>
                <a:rPr 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Derivation</a:t>
              </a: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Type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5263509" y="2601745"/>
            <a:ext cx="1247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smtClean="0"/>
              <a:t>U47 has derivation type</a:t>
            </a:r>
            <a:endParaRPr lang="fr-FR" sz="1200" dirty="0"/>
          </a:p>
        </p:txBody>
      </p:sp>
      <p:grpSp>
        <p:nvGrpSpPr>
          <p:cNvPr id="109" name="Groupe 108"/>
          <p:cNvGrpSpPr/>
          <p:nvPr/>
        </p:nvGrpSpPr>
        <p:grpSpPr>
          <a:xfrm>
            <a:off x="3851670" y="1861220"/>
            <a:ext cx="1413186" cy="970156"/>
            <a:chOff x="2809037" y="6043961"/>
            <a:chExt cx="1413186" cy="970156"/>
          </a:xfrm>
        </p:grpSpPr>
        <p:sp>
          <p:nvSpPr>
            <p:cNvPr id="110" name="Rectangle à coins arrondis 10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1" name="Rectangle à coins arrondis 11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smtClean="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Helvetica Light"/>
                </a:rPr>
                <a:t>F1 </a:t>
              </a:r>
              <a:r>
                <a:rPr lang="fr-FR" sz="1200" b="1" dirty="0" err="1" smtClean="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r>
                <a:rPr lang="fr-FR" sz="1200" b="1" dirty="0" smtClean="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Helvetica Light"/>
                </a:rPr>
                <a:t> ?</a:t>
              </a:r>
              <a:endParaRPr lang="fr-FR" sz="1200" b="1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3" name="Connecteur droit avec flèche 112"/>
          <p:cNvCxnSpPr>
            <a:stCxn id="110" idx="3"/>
            <a:endCxn id="97" idx="1"/>
          </p:cNvCxnSpPr>
          <p:nvPr/>
        </p:nvCxnSpPr>
        <p:spPr>
          <a:xfrm>
            <a:off x="5264856" y="2346298"/>
            <a:ext cx="1692555" cy="0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" name="Pentagone 116">
            <a:hlinkClick r:id="rId8"/>
          </p:cNvPr>
          <p:cNvSpPr/>
          <p:nvPr/>
        </p:nvSpPr>
        <p:spPr>
          <a:xfrm flipH="1">
            <a:off x="12386738" y="2088606"/>
            <a:ext cx="3485949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derivation</a:t>
            </a:r>
            <a:endParaRPr kumimoji="0" 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Flèche vers le haut 118"/>
          <p:cNvSpPr/>
          <p:nvPr/>
        </p:nvSpPr>
        <p:spPr>
          <a:xfrm>
            <a:off x="4349243" y="2876513"/>
            <a:ext cx="418041" cy="348343"/>
          </a:xfrm>
          <a:prstGeom prst="upArrow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20" name="Groupe 119"/>
          <p:cNvGrpSpPr/>
          <p:nvPr/>
        </p:nvGrpSpPr>
        <p:grpSpPr>
          <a:xfrm>
            <a:off x="9689294" y="3242409"/>
            <a:ext cx="1413186" cy="970156"/>
            <a:chOff x="2809037" y="6043961"/>
            <a:chExt cx="1413186" cy="970156"/>
          </a:xfrm>
        </p:grpSpPr>
        <p:sp>
          <p:nvSpPr>
            <p:cNvPr id="121" name="Rectangle à coins arrondis 12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2" name="Rectangle à coins arrondis 12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M10 Catalogue Name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5374659" y="4046526"/>
            <a:ext cx="1012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smtClean="0"/>
              <a:t>U16 has catalogue statement</a:t>
            </a:r>
            <a:endParaRPr lang="fr-FR" sz="1200" dirty="0"/>
          </a:p>
        </p:txBody>
      </p:sp>
      <p:cxnSp>
        <p:nvCxnSpPr>
          <p:cNvPr id="124" name="Connecteur droit avec flèche 123"/>
          <p:cNvCxnSpPr>
            <a:stCxn id="51" idx="3"/>
            <a:endCxn id="128" idx="1"/>
          </p:cNvCxnSpPr>
          <p:nvPr/>
        </p:nvCxnSpPr>
        <p:spPr>
          <a:xfrm flipV="1">
            <a:off x="5264856" y="3727487"/>
            <a:ext cx="1692555" cy="1670685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Pentagone 124">
            <a:hlinkClick r:id="rId8"/>
          </p:cNvPr>
          <p:cNvSpPr/>
          <p:nvPr/>
        </p:nvSpPr>
        <p:spPr>
          <a:xfrm flipH="1">
            <a:off x="12386737" y="3474072"/>
            <a:ext cx="3485951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catalogue</a:t>
            </a:r>
            <a:endParaRPr kumimoji="0" 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6" name="Groupe 55"/>
          <p:cNvGrpSpPr/>
          <p:nvPr/>
        </p:nvGrpSpPr>
        <p:grpSpPr>
          <a:xfrm>
            <a:off x="6957411" y="3242409"/>
            <a:ext cx="1413186" cy="970156"/>
            <a:chOff x="9829606" y="3085651"/>
            <a:chExt cx="1413186" cy="970156"/>
          </a:xfrm>
        </p:grpSpPr>
        <p:sp>
          <p:nvSpPr>
            <p:cNvPr id="128" name="Rectangle à coins arrondis 127"/>
            <p:cNvSpPr/>
            <p:nvPr/>
          </p:nvSpPr>
          <p:spPr>
            <a:xfrm>
              <a:off x="9829606" y="308565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Appelation</a:t>
              </a:r>
              <a:endParaRPr 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9" name="Rectangle à coins arrondis 128"/>
            <p:cNvSpPr/>
            <p:nvPr/>
          </p:nvSpPr>
          <p:spPr>
            <a:xfrm>
              <a:off x="9896572" y="342617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M1 Catalogue </a:t>
              </a:r>
              <a:r>
                <a:rPr 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Statement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30" name="Rectangle 129"/>
          <p:cNvSpPr/>
          <p:nvPr/>
        </p:nvSpPr>
        <p:spPr>
          <a:xfrm>
            <a:off x="8369508" y="3237588"/>
            <a:ext cx="135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U40 has catalogue name</a:t>
            </a:r>
            <a:endParaRPr lang="fr-FR" sz="1200" dirty="0"/>
          </a:p>
        </p:txBody>
      </p:sp>
      <p:cxnSp>
        <p:nvCxnSpPr>
          <p:cNvPr id="131" name="Connecteur droit avec flèche 130"/>
          <p:cNvCxnSpPr>
            <a:stCxn id="128" idx="3"/>
            <a:endCxn id="121" idx="1"/>
          </p:cNvCxnSpPr>
          <p:nvPr/>
        </p:nvCxnSpPr>
        <p:spPr>
          <a:xfrm>
            <a:off x="8370597" y="3727487"/>
            <a:ext cx="1318697" cy="0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Connecteur droit avec flèche 69"/>
          <p:cNvCxnSpPr>
            <a:stCxn id="61" idx="3"/>
            <a:endCxn id="97" idx="1"/>
          </p:cNvCxnSpPr>
          <p:nvPr/>
        </p:nvCxnSpPr>
        <p:spPr>
          <a:xfrm flipV="1">
            <a:off x="5264856" y="2346298"/>
            <a:ext cx="1692555" cy="1422954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1" name="Groupe 70"/>
          <p:cNvGrpSpPr/>
          <p:nvPr/>
        </p:nvGrpSpPr>
        <p:grpSpPr>
          <a:xfrm>
            <a:off x="3851670" y="6931100"/>
            <a:ext cx="1413186" cy="970156"/>
            <a:chOff x="2809037" y="6043961"/>
            <a:chExt cx="1413186" cy="970156"/>
          </a:xfrm>
        </p:grpSpPr>
        <p:sp>
          <p:nvSpPr>
            <p:cNvPr id="72" name="Rectangle à coins arrondis 71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3" name="Rectangle à coins arrondis 7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sym typeface="Helvetica Light"/>
                </a:rPr>
                <a:t>M28 </a:t>
              </a:r>
              <a:r>
                <a:rPr lang="fr-FR" sz="1200" dirty="0" err="1">
                  <a:solidFill>
                    <a:schemeClr val="tx1"/>
                  </a:solidFill>
                  <a:sym typeface="Helvetica Light"/>
                </a:rPr>
                <a:t>Individual</a:t>
              </a:r>
              <a:r>
                <a:rPr lang="fr-FR" sz="1200" dirty="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6957411" y="7675244"/>
            <a:ext cx="1413186" cy="970156"/>
            <a:chOff x="2809037" y="6043961"/>
            <a:chExt cx="1413186" cy="970156"/>
          </a:xfrm>
        </p:grpSpPr>
        <p:sp>
          <p:nvSpPr>
            <p:cNvPr id="79" name="Rectangle à coins arrondis 78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DCBD2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Type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M14 Medium Of Performance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5619271" y="7113314"/>
            <a:ext cx="1649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U1 use medium of performance</a:t>
            </a:r>
            <a:endParaRPr lang="fr-FR" sz="1200" dirty="0"/>
          </a:p>
        </p:txBody>
      </p:sp>
      <p:sp>
        <p:nvSpPr>
          <p:cNvPr id="83" name="Pentagone 82">
            <a:hlinkClick r:id="rId9"/>
          </p:cNvPr>
          <p:cNvSpPr/>
          <p:nvPr/>
        </p:nvSpPr>
        <p:spPr>
          <a:xfrm flipH="1">
            <a:off x="12386738" y="7906908"/>
            <a:ext cx="3485949" cy="512041"/>
          </a:xfrm>
          <a:prstGeom prst="homePlate">
            <a:avLst/>
          </a:prstGeom>
          <a:solidFill>
            <a:schemeClr val="accent3"/>
          </a:solidFill>
          <a:ln w="28575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0" rIns="0" bIns="0" numCol="1" spcCol="38100" rtlCol="0" anchor="ctr">
            <a:no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medium of performance</a:t>
            </a:r>
            <a:endParaRPr kumimoji="0" lang="fr-FR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4" name="Connecteur droit avec flèche 83"/>
          <p:cNvCxnSpPr>
            <a:stCxn id="72" idx="3"/>
            <a:endCxn id="79" idx="1"/>
          </p:cNvCxnSpPr>
          <p:nvPr/>
        </p:nvCxnSpPr>
        <p:spPr>
          <a:xfrm>
            <a:off x="5264856" y="7416178"/>
            <a:ext cx="1692555" cy="744144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Rectangle 84"/>
          <p:cNvSpPr/>
          <p:nvPr/>
        </p:nvSpPr>
        <p:spPr>
          <a:xfrm>
            <a:off x="5437587" y="8957834"/>
            <a:ext cx="166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U2 foresees use of medium of performance of type</a:t>
            </a:r>
            <a:endParaRPr lang="fr-FR" sz="1200" dirty="0"/>
          </a:p>
        </p:txBody>
      </p:sp>
      <p:cxnSp>
        <p:nvCxnSpPr>
          <p:cNvPr id="86" name="Connecteur droit avec flèche 85"/>
          <p:cNvCxnSpPr>
            <a:stCxn id="90" idx="3"/>
            <a:endCxn id="79" idx="1"/>
          </p:cNvCxnSpPr>
          <p:nvPr/>
        </p:nvCxnSpPr>
        <p:spPr>
          <a:xfrm flipV="1">
            <a:off x="5264856" y="8160322"/>
            <a:ext cx="1692555" cy="922016"/>
          </a:xfrm>
          <a:prstGeom prst="straightConnector1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9" name="Groupe 88"/>
          <p:cNvGrpSpPr/>
          <p:nvPr/>
        </p:nvGrpSpPr>
        <p:grpSpPr>
          <a:xfrm>
            <a:off x="3851670" y="8530891"/>
            <a:ext cx="1413186" cy="1102894"/>
            <a:chOff x="2809037" y="5911223"/>
            <a:chExt cx="1413186" cy="1102894"/>
          </a:xfrm>
        </p:grpSpPr>
        <p:sp>
          <p:nvSpPr>
            <p:cNvPr id="90" name="Rectangle à coins arrondis 89"/>
            <p:cNvSpPr/>
            <p:nvPr/>
          </p:nvSpPr>
          <p:spPr>
            <a:xfrm>
              <a:off x="2809037" y="5911223"/>
              <a:ext cx="1413186" cy="110289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1" name="Rectangle à coins arrondis 9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10"/>
                </a:rPr>
                <a:t>M23</a:t>
              </a: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Casting </a:t>
              </a:r>
              <a:r>
                <a:rPr 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Detail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92" name="Image 91">
            <a:hlinkClick r:id="rId11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1" y="8609556"/>
            <a:ext cx="244287" cy="244287"/>
          </a:xfrm>
          <a:prstGeom prst="rect">
            <a:avLst/>
          </a:prstGeom>
        </p:spPr>
      </p:pic>
      <p:cxnSp>
        <p:nvCxnSpPr>
          <p:cNvPr id="10" name="Connecteur droit 9"/>
          <p:cNvCxnSpPr>
            <a:stCxn id="97" idx="3"/>
            <a:endCxn id="117" idx="3"/>
          </p:cNvCxnSpPr>
          <p:nvPr/>
        </p:nvCxnSpPr>
        <p:spPr>
          <a:xfrm flipV="1">
            <a:off x="8370597" y="2344627"/>
            <a:ext cx="4016141" cy="1671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Connecteur droit 92"/>
          <p:cNvCxnSpPr>
            <a:stCxn id="121" idx="3"/>
            <a:endCxn id="125" idx="3"/>
          </p:cNvCxnSpPr>
          <p:nvPr/>
        </p:nvCxnSpPr>
        <p:spPr>
          <a:xfrm>
            <a:off x="11102480" y="3727487"/>
            <a:ext cx="1284257" cy="2606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Connecteur droit 93"/>
          <p:cNvCxnSpPr>
            <a:stCxn id="75" idx="3"/>
            <a:endCxn id="87" idx="3"/>
          </p:cNvCxnSpPr>
          <p:nvPr/>
        </p:nvCxnSpPr>
        <p:spPr>
          <a:xfrm>
            <a:off x="8370597" y="5051703"/>
            <a:ext cx="4016140" cy="2607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Connecteur droit 94"/>
          <p:cNvCxnSpPr>
            <a:stCxn id="64" idx="3"/>
            <a:endCxn id="88" idx="3"/>
          </p:cNvCxnSpPr>
          <p:nvPr/>
        </p:nvCxnSpPr>
        <p:spPr>
          <a:xfrm>
            <a:off x="8370597" y="6275430"/>
            <a:ext cx="4016140" cy="2606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Connecteur droit 98"/>
          <p:cNvCxnSpPr>
            <a:stCxn id="79" idx="3"/>
            <a:endCxn id="83" idx="3"/>
          </p:cNvCxnSpPr>
          <p:nvPr/>
        </p:nvCxnSpPr>
        <p:spPr>
          <a:xfrm>
            <a:off x="8370597" y="8160322"/>
            <a:ext cx="4016141" cy="2607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Imag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2091819"/>
            <a:ext cx="552360" cy="552360"/>
          </a:xfrm>
          <a:prstGeom prst="rect">
            <a:avLst/>
          </a:prstGeom>
        </p:spPr>
      </p:pic>
      <p:pic>
        <p:nvPicPr>
          <p:cNvPr id="103" name="Image 10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3474072"/>
            <a:ext cx="552360" cy="552360"/>
          </a:xfrm>
          <a:prstGeom prst="rect">
            <a:avLst/>
          </a:prstGeom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4799120"/>
            <a:ext cx="552360" cy="552360"/>
          </a:xfrm>
          <a:prstGeom prst="rect">
            <a:avLst/>
          </a:prstGeom>
        </p:spPr>
      </p:pic>
      <p:pic>
        <p:nvPicPr>
          <p:cNvPr id="112" name="Image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6001856"/>
            <a:ext cx="552360" cy="552360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328" y="7886749"/>
            <a:ext cx="552360" cy="5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3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37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List of keys</a:t>
            </a:r>
            <a:endParaRPr lang="fr-FR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/>
          </p:nvPr>
        </p:nvGraphicFramePr>
        <p:xfrm>
          <a:off x="238905" y="1982068"/>
          <a:ext cx="7888559" cy="5256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fr-FR" sz="2400" b="1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URI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3"/>
                        </a:rPr>
                        <a:t>http://data.doremus.org/vocabulary/key/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List of keys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Creator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doremus.org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The sum of relations, melodic and harmonic, existing between the tones of a scale or musical system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Created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2016-09-01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Conforms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4"/>
                        </a:rPr>
                        <a:t>SKOS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License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English, French, Deutsch,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baseline="0" dirty="0" err="1" smtClean="0"/>
                        <a:t>Italian</a:t>
                      </a:r>
                      <a:r>
                        <a:rPr lang="fr-FR" sz="2000" baseline="0" dirty="0" smtClean="0"/>
                        <a:t>, </a:t>
                      </a:r>
                      <a:r>
                        <a:rPr lang="fr-FR" sz="2000" baseline="0" dirty="0" err="1" smtClean="0"/>
                        <a:t>Spanish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DOREMUS </a:t>
                      </a:r>
                      <a:r>
                        <a:rPr lang="fr-FR" sz="2000" b="1" baseline="0" dirty="0" smtClean="0">
                          <a:solidFill>
                            <a:schemeClr val="bg1"/>
                          </a:solidFill>
                        </a:rPr>
                        <a:t>usages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sz="2000" dirty="0" err="1" smtClean="0">
                          <a:sym typeface="Helvetica Light"/>
                        </a:rPr>
                        <a:t>Equivalent</a:t>
                      </a:r>
                      <a:r>
                        <a:rPr lang="fr-FR" sz="2000" dirty="0" smtClean="0">
                          <a:sym typeface="Helvetica Light"/>
                        </a:rPr>
                        <a:t> class:</a:t>
                      </a:r>
                      <a:r>
                        <a:rPr lang="fr-FR" sz="2000" baseline="0" dirty="0" smtClean="0">
                          <a:sym typeface="Helvetica Light"/>
                        </a:rPr>
                        <a:t> M4 Key</a:t>
                      </a:r>
                      <a:endParaRPr lang="fr-FR" sz="2000" dirty="0" smtClean="0">
                        <a:sym typeface="Helvetica Light"/>
                      </a:endParaRPr>
                    </a:p>
                    <a:p>
                      <a:pPr marL="342900" marR="0" lvl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sz="2000" dirty="0" err="1" smtClean="0">
                          <a:sym typeface="Helvetica Light"/>
                        </a:rPr>
                        <a:t>Used</a:t>
                      </a:r>
                      <a:r>
                        <a:rPr lang="fr-FR" sz="2000" dirty="0" smtClean="0">
                          <a:sym typeface="Helvetica Light"/>
                        </a:rPr>
                        <a:t> for: U11 key (in</a:t>
                      </a:r>
                      <a:r>
                        <a:rPr lang="fr-FR" sz="2000" baseline="0" dirty="0" smtClean="0">
                          <a:sym typeface="Helvetica Light"/>
                        </a:rPr>
                        <a:t> class </a:t>
                      </a:r>
                      <a:r>
                        <a:rPr lang="fr-FR" sz="2000" dirty="0" smtClean="0">
                          <a:sym typeface="Helvetica Light"/>
                        </a:rPr>
                        <a:t>F22 Self-</a:t>
                      </a:r>
                      <a:r>
                        <a:rPr lang="fr-FR" sz="2000" dirty="0" err="1" smtClean="0">
                          <a:sym typeface="Helvetica Light"/>
                        </a:rPr>
                        <a:t>Contained</a:t>
                      </a:r>
                      <a:r>
                        <a:rPr lang="fr-FR" sz="2000" dirty="0" smtClean="0">
                          <a:sym typeface="Helvetica Light"/>
                        </a:rPr>
                        <a:t> Expression)</a:t>
                      </a:r>
                      <a:endParaRPr lang="fr-FR" sz="2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Image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85" y="5469725"/>
            <a:ext cx="1042315" cy="366672"/>
          </a:xfrm>
          <a:prstGeom prst="rect">
            <a:avLst/>
          </a:prstGeom>
        </p:spPr>
      </p:pic>
      <p:graphicFrame>
        <p:nvGraphicFramePr>
          <p:cNvPr id="56" name="Tableau 55"/>
          <p:cNvGraphicFramePr>
            <a:graphicFrameLocks noGrp="1"/>
          </p:cNvGraphicFramePr>
          <p:nvPr>
            <p:extLst/>
          </p:nvPr>
        </p:nvGraphicFramePr>
        <p:xfrm>
          <a:off x="8805449" y="7252137"/>
          <a:ext cx="7888559" cy="1659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smtClean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SPARQL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7"/>
                        </a:rPr>
                        <a:t>http://data.doremus.org/sparql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CSV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RDF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au 57"/>
          <p:cNvGraphicFramePr>
            <a:graphicFrameLocks noGrp="1"/>
          </p:cNvGraphicFramePr>
          <p:nvPr>
            <p:extLst/>
          </p:nvPr>
        </p:nvGraphicFramePr>
        <p:xfrm>
          <a:off x="238905" y="7252137"/>
          <a:ext cx="7888559" cy="1172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</a:rPr>
                        <a:t>Alignment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IFLA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Key of musical </a:t>
                      </a:r>
                      <a:r>
                        <a:rPr lang="fr-FR" sz="2000" dirty="0" err="1" smtClean="0"/>
                        <a:t>work</a:t>
                      </a:r>
                      <a:r>
                        <a:rPr lang="fr-FR" sz="2000" dirty="0" smtClean="0"/>
                        <a:t> </a:t>
                      </a:r>
                      <a:endParaRPr lang="fr-FR" sz="2000" dirty="0" smtClean="0">
                        <a:hlinkClick r:id="rId7"/>
                      </a:endParaRPr>
                    </a:p>
                    <a:p>
                      <a:pPr algn="l"/>
                      <a:r>
                        <a:rPr lang="fr-FR" sz="2000" dirty="0" smtClean="0">
                          <a:hlinkClick r:id="rId8"/>
                        </a:rPr>
                        <a:t>http://iflastandards.info/ns/unimarc/terms/key#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au 13"/>
          <p:cNvGraphicFramePr>
            <a:graphicFrameLocks noGrp="1"/>
          </p:cNvGraphicFramePr>
          <p:nvPr/>
        </p:nvGraphicFramePr>
        <p:xfrm>
          <a:off x="8805448" y="1982068"/>
          <a:ext cx="7888559" cy="3624801"/>
        </p:xfrm>
        <a:graphic>
          <a:graphicData uri="http://schemas.openxmlformats.org/drawingml/2006/table">
            <a:tbl>
              <a:tblPr/>
              <a:tblGrid>
                <a:gridCol w="7888559"/>
              </a:tblGrid>
              <a:tr h="485361"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Some</a:t>
                      </a:r>
                      <a:r>
                        <a:rPr 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r>
                        <a:rPr 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english</a:t>
                      </a:r>
                      <a:r>
                        <a:rPr 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values label</a:t>
                      </a:r>
                      <a:endParaRPr kumimoji="0" lang="fr-FR" sz="24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2556510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9"/>
                        </a:rPr>
                        <a:t>D Minor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0"/>
                        </a:rPr>
                        <a:t>D flat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1"/>
                        </a:rPr>
                        <a:t>D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2"/>
                        </a:rPr>
                        <a:t>E flat Minor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3"/>
                        </a:rPr>
                        <a:t>F sharp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4"/>
                        </a:rPr>
                        <a:t>E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5"/>
                        </a:rPr>
                        <a:t>E Minor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6"/>
                        </a:rPr>
                        <a:t>A Major</a:t>
                      </a:r>
                      <a:endParaRPr lang="en-US" sz="20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hlinkClick r:id="rId17"/>
                        </a:rPr>
                        <a:t>C flat </a:t>
                      </a:r>
                      <a:r>
                        <a:rPr lang="en-US" sz="2000" dirty="0" smtClean="0">
                          <a:hlinkClick r:id="rId17"/>
                        </a:rPr>
                        <a:t>Major</a:t>
                      </a:r>
                      <a:endParaRPr lang="en-US" sz="2000" dirty="0" smtClean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853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38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of </a:t>
            </a:r>
            <a:r>
              <a:rPr 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keys</a:t>
            </a:r>
            <a:endParaRPr lang="fr-FR" sz="5400" dirty="0"/>
          </a:p>
        </p:txBody>
      </p:sp>
      <p:sp>
        <p:nvSpPr>
          <p:cNvPr id="11" name="Espace réservé du numéro de diapositive 2"/>
          <p:cNvSpPr txBox="1">
            <a:spLocks/>
          </p:cNvSpPr>
          <p:nvPr/>
        </p:nvSpPr>
        <p:spPr bwMode="auto">
          <a:xfrm>
            <a:off x="8403582" y="9251950"/>
            <a:ext cx="516167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457200" indent="-2286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914400" indent="-4572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371600" indent="-6858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1828800" indent="-9144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fld id="{4C5E9B26-0A83-469E-AEFC-080FBC9320BF}" type="slidenum">
              <a:rPr lang="fr-FR" altLang="fr-FR" smtClean="0"/>
              <a:pPr/>
              <a:t>38</a:t>
            </a:fld>
            <a:endParaRPr lang="fr-FR" altLang="fr-FR"/>
          </a:p>
        </p:txBody>
      </p:sp>
      <p:sp>
        <p:nvSpPr>
          <p:cNvPr id="14" name="Rectangle 13"/>
          <p:cNvSpPr/>
          <p:nvPr/>
        </p:nvSpPr>
        <p:spPr>
          <a:xfrm>
            <a:off x="152438" y="1799202"/>
            <a:ext cx="15354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</a:rPr>
              <a:t>QUERY : </a:t>
            </a:r>
            <a:r>
              <a:rPr lang="fr-FR" sz="3200" dirty="0" err="1" smtClean="0">
                <a:solidFill>
                  <a:schemeClr val="accent4"/>
                </a:solidFill>
              </a:rPr>
              <a:t>Find</a:t>
            </a:r>
            <a:r>
              <a:rPr lang="fr-FR" sz="3200" dirty="0" smtClean="0">
                <a:solidFill>
                  <a:schemeClr val="accent4"/>
                </a:solidFill>
              </a:rPr>
              <a:t> all musical </a:t>
            </a:r>
            <a:r>
              <a:rPr lang="fr-FR" sz="3200" dirty="0" err="1" smtClean="0">
                <a:solidFill>
                  <a:schemeClr val="accent4"/>
                </a:solidFill>
              </a:rPr>
              <a:t>works</a:t>
            </a:r>
            <a:r>
              <a:rPr lang="fr-FR" sz="3200" dirty="0" smtClean="0">
                <a:solidFill>
                  <a:schemeClr val="accent4"/>
                </a:solidFill>
              </a:rPr>
              <a:t> </a:t>
            </a:r>
            <a:r>
              <a:rPr lang="fr-FR" sz="3200" dirty="0">
                <a:solidFill>
                  <a:schemeClr val="accent4"/>
                </a:solidFill>
              </a:rPr>
              <a:t>in C </a:t>
            </a:r>
            <a:r>
              <a:rPr lang="fr-FR" sz="3200" dirty="0" err="1">
                <a:solidFill>
                  <a:schemeClr val="accent4"/>
                </a:solidFill>
              </a:rPr>
              <a:t>sharp</a:t>
            </a:r>
            <a:r>
              <a:rPr lang="fr-FR" sz="3200" dirty="0">
                <a:solidFill>
                  <a:schemeClr val="accent4"/>
                </a:solidFill>
              </a:rPr>
              <a:t> Minor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39" y="6543167"/>
            <a:ext cx="10254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sz="2000" dirty="0" smtClean="0">
                <a:solidFill>
                  <a:schemeClr val="accent4"/>
                </a:solidFill>
              </a:rPr>
              <a:t> of </a:t>
            </a:r>
            <a:r>
              <a:rPr lang="fr-FR" sz="2000" dirty="0" err="1" smtClean="0">
                <a:solidFill>
                  <a:schemeClr val="accent4"/>
                </a:solidFill>
              </a:rPr>
              <a:t>results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38" y="6204613"/>
            <a:ext cx="14800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chemeClr val="accent5"/>
                </a:solidFill>
              </a:rPr>
              <a:t>Access original file : </a:t>
            </a:r>
            <a:r>
              <a:rPr lang="fr-FR" sz="1200" dirty="0" smtClean="0">
                <a:solidFill>
                  <a:schemeClr val="accent5"/>
                </a:solidFill>
                <a:hlinkClick r:id="rId3"/>
              </a:rPr>
              <a:t>https</a:t>
            </a:r>
            <a:r>
              <a:rPr lang="fr-FR" sz="1200" dirty="0">
                <a:solidFill>
                  <a:schemeClr val="accent5"/>
                </a:solidFill>
                <a:hlinkClick r:id="rId3"/>
              </a:rPr>
              <a:t>://</a:t>
            </a:r>
            <a:r>
              <a:rPr lang="fr-FR" sz="1200" dirty="0" smtClean="0">
                <a:solidFill>
                  <a:schemeClr val="accent5"/>
                </a:solidFill>
                <a:hlinkClick r:id="rId3"/>
              </a:rPr>
              <a:t>drive.google.com/open?id=0BwopBdic2_jUSGVPT2hrT3pLZjg</a:t>
            </a:r>
            <a:r>
              <a:rPr lang="fr-FR" sz="1200" dirty="0" smtClean="0">
                <a:solidFill>
                  <a:schemeClr val="accent5"/>
                </a:solidFill>
              </a:rPr>
              <a:t> </a:t>
            </a:r>
            <a:endParaRPr lang="fr-FR" sz="1200" dirty="0">
              <a:solidFill>
                <a:schemeClr val="accent5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6943276"/>
            <a:ext cx="14376361" cy="25321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39" y="2341531"/>
            <a:ext cx="14376361" cy="37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23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39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5400" dirty="0"/>
              <a:t>List of types of derivation</a:t>
            </a:r>
            <a:endParaRPr lang="fr-FR" sz="540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299909"/>
              </p:ext>
            </p:extLst>
          </p:nvPr>
        </p:nvGraphicFramePr>
        <p:xfrm>
          <a:off x="238905" y="1982068"/>
          <a:ext cx="7888559" cy="4647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fr-FR" sz="2400" b="1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URI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3"/>
                        </a:rPr>
                        <a:t>http://data.doremus.org/vocabulary/derivation/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List of types of derivation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Creator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doremus.org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List of derivation links between two works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Created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2016-09-01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Conforms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4"/>
                        </a:rPr>
                        <a:t>SKOS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License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English, French, Deutsch,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baseline="0" dirty="0" err="1" smtClean="0"/>
                        <a:t>Italian</a:t>
                      </a:r>
                      <a:r>
                        <a:rPr lang="fr-FR" sz="2000" baseline="0" dirty="0" smtClean="0"/>
                        <a:t>, </a:t>
                      </a:r>
                      <a:r>
                        <a:rPr lang="fr-FR" sz="2000" baseline="0" dirty="0" err="1" smtClean="0"/>
                        <a:t>Spanish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DOREMUS </a:t>
                      </a:r>
                      <a:r>
                        <a:rPr lang="fr-FR" sz="2000" b="1" baseline="0" dirty="0" smtClean="0">
                          <a:solidFill>
                            <a:schemeClr val="bg1"/>
                          </a:solidFill>
                        </a:rPr>
                        <a:t>usages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sz="2000" dirty="0" err="1" smtClean="0">
                          <a:sym typeface="Helvetica Light"/>
                        </a:rPr>
                        <a:t>Equivalent</a:t>
                      </a:r>
                      <a:r>
                        <a:rPr lang="fr-FR" sz="2000" dirty="0" smtClean="0">
                          <a:sym typeface="Helvetica Light"/>
                        </a:rPr>
                        <a:t> class:</a:t>
                      </a:r>
                      <a:r>
                        <a:rPr lang="fr-FR" sz="2000" baseline="0" dirty="0" smtClean="0">
                          <a:sym typeface="Helvetica Light"/>
                        </a:rPr>
                        <a:t> M9 </a:t>
                      </a:r>
                      <a:r>
                        <a:rPr lang="fr-FR" sz="2000" baseline="0" dirty="0" err="1" smtClean="0">
                          <a:sym typeface="Helvetica Light"/>
                        </a:rPr>
                        <a:t>Derivation</a:t>
                      </a:r>
                      <a:r>
                        <a:rPr lang="fr-FR" sz="2000" baseline="0" dirty="0" smtClean="0">
                          <a:sym typeface="Helvetica Light"/>
                        </a:rPr>
                        <a:t> Type</a:t>
                      </a:r>
                      <a:endParaRPr lang="fr-FR" sz="2000" dirty="0" smtClean="0">
                        <a:sym typeface="Helvetica Light"/>
                      </a:endParaRPr>
                    </a:p>
                    <a:p>
                      <a:pPr marL="342900" marR="0" lvl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sz="2000" dirty="0" err="1" smtClean="0">
                          <a:sym typeface="Helvetica Light"/>
                        </a:rPr>
                        <a:t>Used</a:t>
                      </a:r>
                      <a:r>
                        <a:rPr lang="fr-FR" sz="2000" baseline="0" dirty="0" smtClean="0">
                          <a:sym typeface="Helvetica Light"/>
                        </a:rPr>
                        <a:t> for: </a:t>
                      </a:r>
                      <a:r>
                        <a:rPr lang="fr-FR" sz="2000" dirty="0" smtClean="0">
                          <a:sym typeface="Helvetica Light"/>
                        </a:rPr>
                        <a:t>U47 has </a:t>
                      </a:r>
                      <a:r>
                        <a:rPr lang="fr-FR" sz="2000" dirty="0" err="1" smtClean="0">
                          <a:sym typeface="Helvetica Light"/>
                        </a:rPr>
                        <a:t>derivation</a:t>
                      </a:r>
                      <a:r>
                        <a:rPr lang="fr-FR" sz="2000" dirty="0" smtClean="0">
                          <a:sym typeface="Helvetica Light"/>
                        </a:rPr>
                        <a:t> type (</a:t>
                      </a:r>
                      <a:r>
                        <a:rPr lang="fr-FR" sz="2000" baseline="0" dirty="0" smtClean="0">
                          <a:sym typeface="Helvetica Light"/>
                        </a:rPr>
                        <a:t>class </a:t>
                      </a:r>
                      <a:r>
                        <a:rPr lang="fr-FR" sz="2000" dirty="0" smtClean="0">
                          <a:sym typeface="Helvetica Light"/>
                        </a:rPr>
                        <a:t>E89 </a:t>
                      </a:r>
                      <a:r>
                        <a:rPr lang="fr-FR" sz="2000" dirty="0" err="1" smtClean="0">
                          <a:sym typeface="Helvetica Light"/>
                        </a:rPr>
                        <a:t>Propositional</a:t>
                      </a:r>
                      <a:r>
                        <a:rPr lang="fr-FR" sz="2000" dirty="0" smtClean="0">
                          <a:sym typeface="Helvetica Light"/>
                        </a:rPr>
                        <a:t> Object)</a:t>
                      </a:r>
                      <a:endParaRPr lang="fr-FR" sz="2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Image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85" y="4847425"/>
            <a:ext cx="1042315" cy="366672"/>
          </a:xfrm>
          <a:prstGeom prst="rect">
            <a:avLst/>
          </a:prstGeom>
        </p:spPr>
      </p:pic>
      <p:graphicFrame>
        <p:nvGraphicFramePr>
          <p:cNvPr id="56" name="Tableau 55"/>
          <p:cNvGraphicFramePr>
            <a:graphicFrameLocks noGrp="1"/>
          </p:cNvGraphicFramePr>
          <p:nvPr/>
        </p:nvGraphicFramePr>
        <p:xfrm>
          <a:off x="8805449" y="7252137"/>
          <a:ext cx="7888559" cy="1659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smtClean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SPARQL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7"/>
                        </a:rPr>
                        <a:t>http://data.doremus.org/sparql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CSV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RDF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au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41096"/>
              </p:ext>
            </p:extLst>
          </p:nvPr>
        </p:nvGraphicFramePr>
        <p:xfrm>
          <a:off x="238905" y="7252137"/>
          <a:ext cx="7888559" cy="8674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</a:rPr>
                        <a:t>Alignment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595550"/>
              </p:ext>
            </p:extLst>
          </p:nvPr>
        </p:nvGraphicFramePr>
        <p:xfrm>
          <a:off x="8805448" y="1982068"/>
          <a:ext cx="7888559" cy="3624801"/>
        </p:xfrm>
        <a:graphic>
          <a:graphicData uri="http://schemas.openxmlformats.org/drawingml/2006/table">
            <a:tbl>
              <a:tblPr/>
              <a:tblGrid>
                <a:gridCol w="7888559"/>
              </a:tblGrid>
              <a:tr h="485361"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Some</a:t>
                      </a:r>
                      <a:r>
                        <a:rPr 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r>
                        <a:rPr 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english</a:t>
                      </a:r>
                      <a:r>
                        <a:rPr 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values label</a:t>
                      </a:r>
                      <a:endParaRPr kumimoji="0" lang="fr-FR" sz="24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2556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8"/>
                        </a:rPr>
                        <a:t>Fantasy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9"/>
                        </a:rPr>
                        <a:t>Orchestration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0"/>
                        </a:rPr>
                        <a:t>Reharmonization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1"/>
                        </a:rPr>
                        <a:t>Transcription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2"/>
                        </a:rPr>
                        <a:t>Variation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3"/>
                        </a:rPr>
                        <a:t>Reconstruction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4"/>
                        </a:rPr>
                        <a:t>Harmonization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5"/>
                        </a:rPr>
                        <a:t>Medley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6"/>
                        </a:rPr>
                        <a:t>Reorchestration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 smtClean="0">
                          <a:latin typeface="+mj-lt"/>
                        </a:rPr>
                        <a:t>…</a:t>
                      </a:r>
                      <a:endParaRPr lang="en-US" sz="20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412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Target audience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43421" y="2103629"/>
            <a:ext cx="999470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 smtClean="0"/>
              <a:t>This presentation of the DOREMUS model is intended for anyone who: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Describe musical resources according to the DOREMUS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Publish musical data according to the DOREMUS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Explore a RDF DOREMUS graph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Integrate musical data conforming DOREMUS model into applications or knowledge graphs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r>
              <a:rPr lang="en-US" sz="2000" dirty="0"/>
              <a:t>This presentation is intended for </a:t>
            </a:r>
            <a:r>
              <a:rPr lang="en-US" sz="2000" dirty="0" err="1"/>
              <a:t>documentalists</a:t>
            </a:r>
            <a:r>
              <a:rPr lang="en-US" sz="2000" dirty="0"/>
              <a:t> </a:t>
            </a:r>
            <a:r>
              <a:rPr lang="en-US" sz="2000" dirty="0" smtClean="0"/>
              <a:t>as for computer </a:t>
            </a:r>
            <a:r>
              <a:rPr lang="en-US" sz="2000" dirty="0"/>
              <a:t>scientists. The two visions are presented. The collection of slides can be adapted according to the public.</a:t>
            </a:r>
          </a:p>
        </p:txBody>
      </p:sp>
    </p:spTree>
    <p:extLst>
      <p:ext uri="{BB962C8B-B14F-4D97-AF65-F5344CB8AC3E}">
        <p14:creationId xmlns:p14="http://schemas.microsoft.com/office/powerpoint/2010/main" val="2474068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40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5400" dirty="0"/>
              <a:t>List of types of derivation</a:t>
            </a:r>
            <a:endParaRPr lang="fr-FR" sz="5400" dirty="0"/>
          </a:p>
        </p:txBody>
      </p:sp>
      <p:sp>
        <p:nvSpPr>
          <p:cNvPr id="11" name="Espace réservé du numéro de diapositive 2"/>
          <p:cNvSpPr txBox="1">
            <a:spLocks/>
          </p:cNvSpPr>
          <p:nvPr/>
        </p:nvSpPr>
        <p:spPr bwMode="auto">
          <a:xfrm>
            <a:off x="8403582" y="9251950"/>
            <a:ext cx="516167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457200" indent="-2286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914400" indent="-4572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371600" indent="-6858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1828800" indent="-9144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fld id="{4C5E9B26-0A83-469E-AEFC-080FBC9320BF}" type="slidenum">
              <a:rPr lang="fr-FR" altLang="fr-FR" smtClean="0"/>
              <a:pPr/>
              <a:t>40</a:t>
            </a:fld>
            <a:endParaRPr lang="fr-FR" altLang="fr-FR"/>
          </a:p>
        </p:txBody>
      </p:sp>
      <p:sp>
        <p:nvSpPr>
          <p:cNvPr id="14" name="Rectangle 13"/>
          <p:cNvSpPr/>
          <p:nvPr/>
        </p:nvSpPr>
        <p:spPr>
          <a:xfrm>
            <a:off x="152438" y="1799202"/>
            <a:ext cx="15354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</a:rPr>
              <a:t>QUERY :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39" y="6543167"/>
            <a:ext cx="10254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sz="2000" dirty="0" smtClean="0">
                <a:solidFill>
                  <a:schemeClr val="accent4"/>
                </a:solidFill>
              </a:rPr>
              <a:t> of </a:t>
            </a:r>
            <a:r>
              <a:rPr lang="fr-FR" sz="2000" dirty="0" err="1" smtClean="0">
                <a:solidFill>
                  <a:schemeClr val="accent4"/>
                </a:solidFill>
              </a:rPr>
              <a:t>results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38" y="6204613"/>
            <a:ext cx="14800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chemeClr val="accent5"/>
                </a:solidFill>
              </a:rPr>
              <a:t>Access original file : </a:t>
            </a:r>
            <a:r>
              <a:rPr lang="fr-FR" sz="1200" dirty="0" smtClean="0">
                <a:solidFill>
                  <a:schemeClr val="accent5"/>
                </a:solidFill>
                <a:hlinkClick r:id="rId3"/>
              </a:rPr>
              <a:t>https</a:t>
            </a:r>
            <a:r>
              <a:rPr lang="fr-FR" sz="1200" dirty="0">
                <a:solidFill>
                  <a:schemeClr val="accent5"/>
                </a:solidFill>
                <a:hlinkClick r:id="rId3"/>
              </a:rPr>
              <a:t>://</a:t>
            </a:r>
            <a:r>
              <a:rPr lang="fr-FR" sz="1200" dirty="0" smtClean="0">
                <a:solidFill>
                  <a:schemeClr val="accent5"/>
                </a:solidFill>
                <a:hlinkClick r:id="rId3"/>
              </a:rPr>
              <a:t>drive.google.com/open?id=0BwopBdic2_jUSGVPT2hrT3pLZjg</a:t>
            </a:r>
            <a:r>
              <a:rPr lang="fr-FR" sz="1200" dirty="0" smtClean="0">
                <a:solidFill>
                  <a:schemeClr val="accent5"/>
                </a:solidFill>
              </a:rPr>
              <a:t> </a:t>
            </a:r>
            <a:endParaRPr lang="fr-FR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41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5400" dirty="0"/>
              <a:t>List of </a:t>
            </a:r>
            <a:r>
              <a:rPr lang="en-US" sz="5400" dirty="0" smtClean="0"/>
              <a:t>modes</a:t>
            </a:r>
            <a:endParaRPr lang="fr-FR" sz="540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78799"/>
              </p:ext>
            </p:extLst>
          </p:nvPr>
        </p:nvGraphicFramePr>
        <p:xfrm>
          <a:off x="238905" y="1982068"/>
          <a:ext cx="7888559" cy="49518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fr-FR" sz="2400" b="1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URI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3"/>
                        </a:rPr>
                        <a:t>http://data.doremus.org/vocabulary/mode/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List of modes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Creator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doremus.org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Mode generally refers to a type of scale, coupled with a set of characteristic melodic </a:t>
                      </a:r>
                      <a:r>
                        <a:rPr lang="en-US" sz="2000" dirty="0" err="1" smtClean="0"/>
                        <a:t>behaviours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Created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2016-09-01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Conforms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4"/>
                        </a:rPr>
                        <a:t>SKOS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License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English, French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DOREMUS </a:t>
                      </a:r>
                      <a:r>
                        <a:rPr lang="fr-FR" sz="2000" b="1" baseline="0" dirty="0" smtClean="0">
                          <a:solidFill>
                            <a:schemeClr val="bg1"/>
                          </a:solidFill>
                        </a:rPr>
                        <a:t>usages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sz="2000" dirty="0" err="1" smtClean="0">
                          <a:sym typeface="Helvetica Light"/>
                        </a:rPr>
                        <a:t>Equivalent</a:t>
                      </a:r>
                      <a:r>
                        <a:rPr lang="fr-FR" sz="2000" dirty="0" smtClean="0">
                          <a:sym typeface="Helvetica Light"/>
                        </a:rPr>
                        <a:t> class:</a:t>
                      </a:r>
                      <a:r>
                        <a:rPr lang="fr-FR" sz="2000" baseline="0" dirty="0" smtClean="0">
                          <a:sym typeface="Helvetica Light"/>
                        </a:rPr>
                        <a:t> M22 Mode </a:t>
                      </a:r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sz="2000" dirty="0" smtClean="0">
                        <a:sym typeface="Helvetica Light"/>
                      </a:endParaRPr>
                    </a:p>
                    <a:p>
                      <a:pPr marL="342900" marR="0" lvl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sz="2000" dirty="0" err="1" smtClean="0">
                          <a:sym typeface="Helvetica Light"/>
                        </a:rPr>
                        <a:t>Used</a:t>
                      </a:r>
                      <a:r>
                        <a:rPr lang="fr-FR" sz="2000" baseline="0" dirty="0" smtClean="0">
                          <a:sym typeface="Helvetica Light"/>
                        </a:rPr>
                        <a:t> for: </a:t>
                      </a:r>
                      <a:r>
                        <a:rPr lang="fr-FR" sz="2000" dirty="0" smtClean="0">
                          <a:sym typeface="Helvetica Light"/>
                        </a:rPr>
                        <a:t>U22 has mode (</a:t>
                      </a:r>
                      <a:r>
                        <a:rPr lang="fr-FR" sz="2000" baseline="0" dirty="0" smtClean="0">
                          <a:sym typeface="Helvetica Light"/>
                        </a:rPr>
                        <a:t>class </a:t>
                      </a:r>
                      <a:r>
                        <a:rPr lang="fr-FR" sz="2000" dirty="0" smtClean="0">
                          <a:sym typeface="Helvetica Light"/>
                        </a:rPr>
                        <a:t>F22 Self-</a:t>
                      </a:r>
                      <a:r>
                        <a:rPr lang="fr-FR" sz="2000" dirty="0" err="1" smtClean="0">
                          <a:sym typeface="Helvetica Light"/>
                        </a:rPr>
                        <a:t>Contained</a:t>
                      </a:r>
                      <a:r>
                        <a:rPr lang="fr-FR" sz="2000" dirty="0" smtClean="0">
                          <a:sym typeface="Helvetica Light"/>
                        </a:rPr>
                        <a:t> Expression) </a:t>
                      </a:r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Image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85" y="5166446"/>
            <a:ext cx="1042315" cy="366672"/>
          </a:xfrm>
          <a:prstGeom prst="rect">
            <a:avLst/>
          </a:prstGeom>
        </p:spPr>
      </p:pic>
      <p:graphicFrame>
        <p:nvGraphicFramePr>
          <p:cNvPr id="56" name="Tableau 55"/>
          <p:cNvGraphicFramePr>
            <a:graphicFrameLocks noGrp="1"/>
          </p:cNvGraphicFramePr>
          <p:nvPr/>
        </p:nvGraphicFramePr>
        <p:xfrm>
          <a:off x="8805449" y="7252137"/>
          <a:ext cx="7888559" cy="1659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smtClean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SPARQL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7"/>
                        </a:rPr>
                        <a:t>http://data.doremus.org/sparql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CSV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RDF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au 57"/>
          <p:cNvGraphicFramePr>
            <a:graphicFrameLocks noGrp="1"/>
          </p:cNvGraphicFramePr>
          <p:nvPr/>
        </p:nvGraphicFramePr>
        <p:xfrm>
          <a:off x="238905" y="7252137"/>
          <a:ext cx="7888559" cy="8674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</a:rPr>
                        <a:t>Alignment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930686"/>
              </p:ext>
            </p:extLst>
          </p:nvPr>
        </p:nvGraphicFramePr>
        <p:xfrm>
          <a:off x="8805448" y="2018609"/>
          <a:ext cx="7888559" cy="3320001"/>
        </p:xfrm>
        <a:graphic>
          <a:graphicData uri="http://schemas.openxmlformats.org/drawingml/2006/table">
            <a:tbl>
              <a:tblPr/>
              <a:tblGrid>
                <a:gridCol w="7888559"/>
              </a:tblGrid>
              <a:tr h="485361"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Some</a:t>
                      </a:r>
                      <a:r>
                        <a:rPr 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r>
                        <a:rPr 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english</a:t>
                      </a:r>
                      <a:r>
                        <a:rPr 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values label</a:t>
                      </a:r>
                      <a:endParaRPr kumimoji="0" lang="fr-FR" sz="24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2556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 smtClean="0">
                          <a:latin typeface="+mj-lt"/>
                          <a:hlinkClick r:id="rId8"/>
                        </a:rPr>
                        <a:t>modern musical </a:t>
                      </a:r>
                      <a:r>
                        <a:rPr lang="fr-FR" sz="2000" b="1" dirty="0" err="1" smtClean="0">
                          <a:latin typeface="+mj-lt"/>
                          <a:hlinkClick r:id="rId8"/>
                        </a:rPr>
                        <a:t>scales</a:t>
                      </a:r>
                      <a:endParaRPr kumimoji="0" lang="fr-FR" altLang="fr-F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hlinkClick r:id="rId9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</a:t>
                      </a: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9"/>
                        </a:rPr>
                        <a:t>dorian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9"/>
                        </a:rPr>
                        <a:t> mode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</a:t>
                      </a: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0"/>
                        </a:rPr>
                        <a:t>mixolydian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10"/>
                        </a:rPr>
                        <a:t> mode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 smtClean="0">
                          <a:latin typeface="+mj-lt"/>
                        </a:rPr>
                        <a:t>  …</a:t>
                      </a:r>
                    </a:p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 smtClean="0">
                          <a:latin typeface="+mj-lt"/>
                          <a:hlinkClick r:id="rId11"/>
                        </a:rPr>
                        <a:t>western </a:t>
                      </a:r>
                      <a:r>
                        <a:rPr lang="fr-FR" sz="2000" b="1" dirty="0" err="1" smtClean="0">
                          <a:latin typeface="+mj-lt"/>
                          <a:hlinkClick r:id="rId11"/>
                        </a:rPr>
                        <a:t>church</a:t>
                      </a:r>
                      <a:r>
                        <a:rPr lang="fr-FR" sz="2000" b="1" dirty="0" smtClean="0">
                          <a:latin typeface="+mj-lt"/>
                          <a:hlinkClick r:id="rId11"/>
                        </a:rPr>
                        <a:t> modes</a:t>
                      </a:r>
                      <a:endParaRPr lang="fr-FR" sz="2000" b="1" dirty="0" smtClean="0">
                        <a:latin typeface="+mj-lt"/>
                      </a:endParaRPr>
                    </a:p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latin typeface="+mj-lt"/>
                        </a:rPr>
                        <a:t>  </a:t>
                      </a:r>
                      <a:r>
                        <a:rPr lang="fr-FR" sz="2000" dirty="0" err="1" smtClean="0">
                          <a:latin typeface="+mj-lt"/>
                          <a:hlinkClick r:id="rId12"/>
                        </a:rPr>
                        <a:t>lydian</a:t>
                      </a:r>
                      <a:r>
                        <a:rPr lang="fr-FR" sz="2000" dirty="0" smtClean="0">
                          <a:latin typeface="+mj-lt"/>
                          <a:hlinkClick r:id="rId12"/>
                        </a:rPr>
                        <a:t> mode</a:t>
                      </a:r>
                      <a:endParaRPr lang="fr-FR" sz="2000" dirty="0" smtClean="0">
                        <a:latin typeface="+mj-lt"/>
                      </a:endParaRPr>
                    </a:p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latin typeface="+mj-lt"/>
                        </a:rPr>
                        <a:t>  </a:t>
                      </a:r>
                      <a:r>
                        <a:rPr lang="fr-FR" sz="2000" dirty="0" err="1" smtClean="0">
                          <a:latin typeface="+mj-lt"/>
                          <a:hlinkClick r:id="rId13"/>
                        </a:rPr>
                        <a:t>aeolian</a:t>
                      </a:r>
                      <a:r>
                        <a:rPr lang="fr-FR" sz="2000" dirty="0" smtClean="0">
                          <a:latin typeface="+mj-lt"/>
                          <a:hlinkClick r:id="rId13"/>
                        </a:rPr>
                        <a:t> mode</a:t>
                      </a:r>
                      <a:endParaRPr lang="fr-FR" sz="2000" dirty="0" smtClean="0">
                        <a:latin typeface="+mj-lt"/>
                      </a:endParaRPr>
                    </a:p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latin typeface="+mj-lt"/>
                        </a:rPr>
                        <a:t>  …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b="1" dirty="0" smtClean="0">
                          <a:latin typeface="+mj-lt"/>
                        </a:rPr>
                        <a:t>…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245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42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5400" dirty="0"/>
              <a:t>List of modes</a:t>
            </a:r>
            <a:endParaRPr lang="fr-FR" sz="5400" dirty="0"/>
          </a:p>
        </p:txBody>
      </p:sp>
      <p:sp>
        <p:nvSpPr>
          <p:cNvPr id="11" name="Espace réservé du numéro de diapositive 2"/>
          <p:cNvSpPr txBox="1">
            <a:spLocks/>
          </p:cNvSpPr>
          <p:nvPr/>
        </p:nvSpPr>
        <p:spPr bwMode="auto">
          <a:xfrm>
            <a:off x="8403582" y="9251950"/>
            <a:ext cx="516167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457200" indent="-2286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914400" indent="-4572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371600" indent="-6858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1828800" indent="-9144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fld id="{4C5E9B26-0A83-469E-AEFC-080FBC9320BF}" type="slidenum">
              <a:rPr lang="fr-FR" altLang="fr-FR" smtClean="0"/>
              <a:pPr/>
              <a:t>42</a:t>
            </a:fld>
            <a:endParaRPr lang="fr-FR" altLang="fr-FR"/>
          </a:p>
        </p:txBody>
      </p:sp>
      <p:sp>
        <p:nvSpPr>
          <p:cNvPr id="14" name="Rectangle 13"/>
          <p:cNvSpPr/>
          <p:nvPr/>
        </p:nvSpPr>
        <p:spPr>
          <a:xfrm>
            <a:off x="152438" y="1799202"/>
            <a:ext cx="15354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</a:rPr>
              <a:t>QUERY :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39" y="6543167"/>
            <a:ext cx="10254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sz="2000" dirty="0" smtClean="0">
                <a:solidFill>
                  <a:schemeClr val="accent4"/>
                </a:solidFill>
              </a:rPr>
              <a:t> of </a:t>
            </a:r>
            <a:r>
              <a:rPr lang="fr-FR" sz="2000" dirty="0" err="1" smtClean="0">
                <a:solidFill>
                  <a:schemeClr val="accent4"/>
                </a:solidFill>
              </a:rPr>
              <a:t>results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38" y="6204613"/>
            <a:ext cx="14800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chemeClr val="accent5"/>
                </a:solidFill>
              </a:rPr>
              <a:t>Access original file : </a:t>
            </a:r>
            <a:r>
              <a:rPr lang="fr-FR" sz="1200" dirty="0" smtClean="0">
                <a:solidFill>
                  <a:schemeClr val="accent5"/>
                </a:solidFill>
                <a:hlinkClick r:id="rId3"/>
              </a:rPr>
              <a:t>https</a:t>
            </a:r>
            <a:r>
              <a:rPr lang="fr-FR" sz="1200" dirty="0">
                <a:solidFill>
                  <a:schemeClr val="accent5"/>
                </a:solidFill>
                <a:hlinkClick r:id="rId3"/>
              </a:rPr>
              <a:t>://</a:t>
            </a:r>
            <a:r>
              <a:rPr lang="fr-FR" sz="1200" dirty="0" smtClean="0">
                <a:solidFill>
                  <a:schemeClr val="accent5"/>
                </a:solidFill>
                <a:hlinkClick r:id="rId3"/>
              </a:rPr>
              <a:t>drive.google.com/open?id=0BwopBdic2_jUSGVPT2hrT3pLZjg</a:t>
            </a:r>
            <a:r>
              <a:rPr lang="fr-FR" sz="1200" dirty="0" smtClean="0">
                <a:solidFill>
                  <a:schemeClr val="accent5"/>
                </a:solidFill>
              </a:rPr>
              <a:t> </a:t>
            </a:r>
            <a:endParaRPr lang="fr-FR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5034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43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List of genres</a:t>
            </a:r>
            <a:endParaRPr lang="fr-FR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527146"/>
              </p:ext>
            </p:extLst>
          </p:nvPr>
        </p:nvGraphicFramePr>
        <p:xfrm>
          <a:off x="238905" y="1982068"/>
          <a:ext cx="7888559" cy="4647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fr-FR" sz="2400" b="1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URI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3"/>
                        </a:rPr>
                        <a:t>http://data.doremus.org/vocabulary/iaml/genre/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List of musical genres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Creator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/>
                        <a:t>iaml.info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Created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Conforms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4"/>
                        </a:rPr>
                        <a:t>SKOS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License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err="1" smtClean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/>
                        <a:t>English, French, Deutsch,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baseline="0" dirty="0" err="1" smtClean="0"/>
                        <a:t>Italian</a:t>
                      </a:r>
                      <a:endParaRPr lang="fr-FR" sz="2000" dirty="0" smtClean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DOREMUS </a:t>
                      </a:r>
                      <a:r>
                        <a:rPr lang="fr-FR" sz="2000" b="1" baseline="0" dirty="0" smtClean="0">
                          <a:solidFill>
                            <a:schemeClr val="bg1"/>
                          </a:solidFill>
                        </a:rPr>
                        <a:t>usages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sz="2000" dirty="0" err="1" smtClean="0">
                          <a:sym typeface="Helvetica Light"/>
                        </a:rPr>
                        <a:t>Equivalent</a:t>
                      </a:r>
                      <a:r>
                        <a:rPr lang="fr-FR" sz="2000" dirty="0" smtClean="0">
                          <a:sym typeface="Helvetica Light"/>
                        </a:rPr>
                        <a:t> class:</a:t>
                      </a:r>
                      <a:r>
                        <a:rPr lang="fr-FR" sz="2000" baseline="0" dirty="0" smtClean="0">
                          <a:sym typeface="Helvetica Light"/>
                        </a:rPr>
                        <a:t> M5 Genre</a:t>
                      </a:r>
                      <a:endParaRPr lang="fr-FR" sz="2000" dirty="0" smtClean="0">
                        <a:sym typeface="Helvetica Light"/>
                      </a:endParaRPr>
                    </a:p>
                    <a:p>
                      <a:pPr marL="342900" marR="0" lvl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fr-FR" sz="2000" dirty="0" err="1" smtClean="0">
                          <a:sym typeface="Helvetica Light"/>
                        </a:rPr>
                        <a:t>Used</a:t>
                      </a:r>
                      <a:r>
                        <a:rPr lang="fr-FR" sz="2000" dirty="0" smtClean="0">
                          <a:sym typeface="Helvetica Light"/>
                        </a:rPr>
                        <a:t> for: </a:t>
                      </a:r>
                      <a:r>
                        <a:rPr lang="en-GB" sz="2000" dirty="0" smtClean="0"/>
                        <a:t>U12 has genre </a:t>
                      </a:r>
                      <a:r>
                        <a:rPr lang="fr-FR" sz="2000" dirty="0" smtClean="0">
                          <a:sym typeface="Helvetica Light"/>
                        </a:rPr>
                        <a:t>(</a:t>
                      </a:r>
                      <a:r>
                        <a:rPr lang="fr-FR" sz="2000" baseline="0" dirty="0" smtClean="0">
                          <a:sym typeface="Helvetica Light"/>
                        </a:rPr>
                        <a:t>class </a:t>
                      </a:r>
                      <a:r>
                        <a:rPr lang="fr-FR" sz="2000" dirty="0" smtClean="0">
                          <a:sym typeface="Helvetica Light"/>
                        </a:rPr>
                        <a:t>F22 Self-</a:t>
                      </a:r>
                      <a:r>
                        <a:rPr lang="fr-FR" sz="2000" dirty="0" err="1" smtClean="0">
                          <a:sym typeface="Helvetica Light"/>
                        </a:rPr>
                        <a:t>Contained</a:t>
                      </a:r>
                      <a:r>
                        <a:rPr lang="fr-FR" sz="2000" dirty="0" smtClean="0">
                          <a:sym typeface="Helvetica Light"/>
                        </a:rPr>
                        <a:t> Expression)</a:t>
                      </a:r>
                      <a:endParaRPr lang="fr-FR" sz="2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au 55"/>
          <p:cNvGraphicFramePr>
            <a:graphicFrameLocks noGrp="1"/>
          </p:cNvGraphicFramePr>
          <p:nvPr>
            <p:extLst/>
          </p:nvPr>
        </p:nvGraphicFramePr>
        <p:xfrm>
          <a:off x="8805449" y="7252137"/>
          <a:ext cx="7888559" cy="1659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smtClean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SPARQL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hlinkClick r:id="rId5"/>
                        </a:rPr>
                        <a:t>http://data.doremus.org/sparql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CSV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  <a:endParaRPr lang="fr-FR" sz="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RDF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au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19563"/>
              </p:ext>
            </p:extLst>
          </p:nvPr>
        </p:nvGraphicFramePr>
        <p:xfrm>
          <a:off x="238905" y="7252137"/>
          <a:ext cx="7888559" cy="1568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459"/>
                <a:gridCol w="5880100"/>
              </a:tblGrid>
              <a:tr h="471251">
                <a:tc gridSpan="2">
                  <a:txBody>
                    <a:bodyPr/>
                    <a:lstStyle/>
                    <a:p>
                      <a:pPr algn="l"/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</a:rPr>
                        <a:t>Alignment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IFLA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The form of a musical work</a:t>
                      </a:r>
                    </a:p>
                    <a:p>
                      <a:pPr algn="l"/>
                      <a:r>
                        <a:rPr lang="fr-FR" sz="2000" dirty="0" smtClean="0">
                          <a:hlinkClick r:id="rId6"/>
                        </a:rPr>
                        <a:t>http://iflastandards.info/ns/unimarc/terms/fom/</a:t>
                      </a:r>
                      <a:endParaRPr lang="fr-FR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2000" b="1" dirty="0" smtClean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Rameau</a:t>
                      </a:r>
                      <a:r>
                        <a:rPr lang="fr-FR" sz="2000" dirty="0" smtClean="0">
                          <a:solidFill>
                            <a:schemeClr val="accent5"/>
                          </a:solidFill>
                        </a:rPr>
                        <a:t> À préciser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14146"/>
              </p:ext>
            </p:extLst>
          </p:nvPr>
        </p:nvGraphicFramePr>
        <p:xfrm>
          <a:off x="8805448" y="1982068"/>
          <a:ext cx="7888559" cy="3320001"/>
        </p:xfrm>
        <a:graphic>
          <a:graphicData uri="http://schemas.openxmlformats.org/drawingml/2006/table">
            <a:tbl>
              <a:tblPr/>
              <a:tblGrid>
                <a:gridCol w="7888559"/>
              </a:tblGrid>
              <a:tr h="485361"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Some</a:t>
                      </a:r>
                      <a:r>
                        <a:rPr 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r>
                        <a:rPr lang="fr-FR" sz="2400" b="1" dirty="0" err="1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english</a:t>
                      </a:r>
                      <a:r>
                        <a:rPr lang="fr-FR" sz="2400" b="1" dirty="0" smtClean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values label</a:t>
                      </a:r>
                      <a:endParaRPr kumimoji="0" lang="fr-FR" sz="24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2556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7"/>
                        </a:rPr>
                        <a:t>byzantine canon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8"/>
                        </a:rPr>
                        <a:t>children's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8"/>
                        </a:rPr>
                        <a:t> </a:t>
                      </a:r>
                      <a:r>
                        <a:rPr kumimoji="0" lang="fr-FR" alt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8"/>
                        </a:rPr>
                        <a:t>song</a:t>
                      </a: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hlinkClick r:id="rId9"/>
                        </a:rPr>
                        <a:t>foxtrot</a:t>
                      </a:r>
                      <a:endParaRPr kumimoji="0" lang="fr-FR" alt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sz="2000" dirty="0" smtClean="0">
                          <a:hlinkClick r:id="rId10"/>
                        </a:rPr>
                        <a:t>fugue</a:t>
                      </a:r>
                      <a:endParaRPr lang="nn-NO" sz="2000" dirty="0" smtClean="0"/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sz="2000" dirty="0" smtClean="0">
                          <a:hlinkClick r:id="rId11"/>
                        </a:rPr>
                        <a:t>folie</a:t>
                      </a:r>
                      <a:endParaRPr lang="nn-NO" sz="2000" dirty="0" smtClean="0"/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sz="2000" dirty="0" smtClean="0">
                          <a:hlinkClick r:id="rId12"/>
                        </a:rPr>
                        <a:t>forlana</a:t>
                      </a:r>
                      <a:endParaRPr lang="nn-NO" sz="2000" dirty="0" smtClean="0"/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sz="2000" dirty="0" smtClean="0">
                          <a:hlinkClick r:id="rId13"/>
                        </a:rPr>
                        <a:t>galop</a:t>
                      </a:r>
                      <a:endParaRPr lang="nn-NO" sz="2000" dirty="0" smtClean="0"/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sz="2000" dirty="0" smtClean="0">
                          <a:hlinkClick r:id="rId14"/>
                        </a:rPr>
                        <a:t>hard rock</a:t>
                      </a:r>
                      <a:endParaRPr lang="en-US" sz="2000" dirty="0" smtClean="0">
                        <a:latin typeface="+mj-lt"/>
                      </a:endParaRPr>
                    </a:p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j-lt"/>
                        </a:rPr>
                        <a:t>…</a:t>
                      </a:r>
                      <a:endParaRPr lang="fr-FR" sz="2000" dirty="0" smtClean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503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44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of genres in DOREMUS </a:t>
            </a:r>
            <a:r>
              <a:rPr lang="fr-FR" sz="5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datasets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22" y="2337118"/>
            <a:ext cx="1972310" cy="197231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82867" y="4057248"/>
            <a:ext cx="7632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BNF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22" y="4676798"/>
            <a:ext cx="1972310" cy="197231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22" y="7016478"/>
            <a:ext cx="1972310" cy="197231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95221" y="8742618"/>
            <a:ext cx="17806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Radio France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421555" y="6261446"/>
            <a:ext cx="169546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Philarmonie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70" y="2289307"/>
            <a:ext cx="2063750" cy="206375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07" y="4633536"/>
            <a:ext cx="2063750" cy="2063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07" y="6974840"/>
            <a:ext cx="2063750" cy="2063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506" y="3406957"/>
            <a:ext cx="3672093" cy="367209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948045" y="3314643"/>
            <a:ext cx="1828800" cy="380931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70382" y="6067055"/>
            <a:ext cx="1828800" cy="380931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89007" y="8051586"/>
            <a:ext cx="1828800" cy="380931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397919" y="4556667"/>
            <a:ext cx="3249312" cy="626905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6" name="Connecteur droit avec flèche 35"/>
          <p:cNvCxnSpPr>
            <a:stCxn id="27" idx="3"/>
          </p:cNvCxnSpPr>
          <p:nvPr/>
        </p:nvCxnSpPr>
        <p:spPr>
          <a:xfrm>
            <a:off x="7776845" y="3505109"/>
            <a:ext cx="4621074" cy="1212121"/>
          </a:xfrm>
          <a:prstGeom prst="straightConnector1">
            <a:avLst/>
          </a:prstGeom>
          <a:noFill/>
          <a:ln w="254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necteur droit avec flèche 38"/>
          <p:cNvCxnSpPr>
            <a:stCxn id="29" idx="3"/>
            <a:endCxn id="35" idx="1"/>
          </p:cNvCxnSpPr>
          <p:nvPr/>
        </p:nvCxnSpPr>
        <p:spPr>
          <a:xfrm flipV="1">
            <a:off x="7799182" y="4870120"/>
            <a:ext cx="4598737" cy="1387401"/>
          </a:xfrm>
          <a:prstGeom prst="straightConnector1">
            <a:avLst/>
          </a:prstGeom>
          <a:noFill/>
          <a:ln w="254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eur droit avec flèche 46"/>
          <p:cNvCxnSpPr>
            <a:stCxn id="31" idx="3"/>
            <a:endCxn id="35" idx="1"/>
          </p:cNvCxnSpPr>
          <p:nvPr/>
        </p:nvCxnSpPr>
        <p:spPr>
          <a:xfrm flipV="1">
            <a:off x="7817807" y="4870120"/>
            <a:ext cx="4580112" cy="3371932"/>
          </a:xfrm>
          <a:prstGeom prst="straightConnector1">
            <a:avLst/>
          </a:prstGeom>
          <a:noFill/>
          <a:ln w="254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Connecteur droit avec flèche 49"/>
          <p:cNvCxnSpPr>
            <a:endCxn id="27" idx="1"/>
          </p:cNvCxnSpPr>
          <p:nvPr/>
        </p:nvCxnSpPr>
        <p:spPr>
          <a:xfrm>
            <a:off x="4089332" y="3505109"/>
            <a:ext cx="1858713" cy="0"/>
          </a:xfrm>
          <a:prstGeom prst="straightConnector1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Connecteur droit avec flèche 52"/>
          <p:cNvCxnSpPr>
            <a:endCxn id="29" idx="1"/>
          </p:cNvCxnSpPr>
          <p:nvPr/>
        </p:nvCxnSpPr>
        <p:spPr>
          <a:xfrm>
            <a:off x="4198226" y="6257521"/>
            <a:ext cx="1772156" cy="0"/>
          </a:xfrm>
          <a:prstGeom prst="straightConnector1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eur droit avec flèche 56"/>
          <p:cNvCxnSpPr>
            <a:endCxn id="31" idx="1"/>
          </p:cNvCxnSpPr>
          <p:nvPr/>
        </p:nvCxnSpPr>
        <p:spPr>
          <a:xfrm>
            <a:off x="4107957" y="8242052"/>
            <a:ext cx="1881050" cy="0"/>
          </a:xfrm>
          <a:prstGeom prst="straightConnector1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ZoneTexte 66"/>
          <p:cNvSpPr txBox="1"/>
          <p:nvPr/>
        </p:nvSpPr>
        <p:spPr>
          <a:xfrm>
            <a:off x="1781759" y="1834013"/>
            <a:ext cx="26428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b="1" dirty="0" err="1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D</a:t>
            </a:r>
            <a:r>
              <a:rPr kumimoji="0" lang="fr-FR" sz="2000" b="1" i="0" u="none" strike="noStrike" cap="none" spc="0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atasets</a:t>
            </a:r>
            <a:endParaRPr kumimoji="0" lang="fr-FR" sz="20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5581989" y="1800285"/>
            <a:ext cx="26428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b="1" dirty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G</a:t>
            </a:r>
            <a:r>
              <a:rPr kumimoji="0" lang="fr-FR" sz="20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enre </a:t>
            </a:r>
            <a:r>
              <a:rPr kumimoji="0" lang="fr-FR" sz="2000" b="1" i="0" u="none" strike="noStrike" cap="none" spc="0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vocabularies</a:t>
            </a:r>
            <a:endParaRPr kumimoji="0" lang="fr-FR" sz="20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12439331" y="3073075"/>
            <a:ext cx="31484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IAML G</a:t>
            </a:r>
            <a:r>
              <a:rPr kumimoji="0" lang="fr-FR" sz="20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enre </a:t>
            </a:r>
            <a:r>
              <a:rPr kumimoji="0" lang="fr-FR" sz="2000" b="1" i="0" u="none" strike="noStrike" cap="none" spc="0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vocabularies</a:t>
            </a:r>
            <a:endParaRPr kumimoji="0" lang="fr-FR" sz="20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11219128" y="8241057"/>
            <a:ext cx="594111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In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dataset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you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can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find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l</a:t>
            </a: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ocal genre </a:t>
            </a:r>
            <a:r>
              <a:rPr kumimoji="0" 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vocabularies</a:t>
            </a: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aligned</a:t>
            </a: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with</a:t>
            </a: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IAML</a:t>
            </a:r>
            <a:r>
              <a:rPr kumimoji="0" lang="fr-FR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genre </a:t>
            </a:r>
            <a:r>
              <a:rPr kumimoji="0" lang="fr-FR" sz="20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vocabulary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14509977" y="1965288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8528408" y="2130126"/>
            <a:ext cx="594111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b="1" dirty="0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Est-ce que le </a:t>
            </a:r>
            <a:r>
              <a:rPr lang="fr-FR" sz="2000" b="1" dirty="0" err="1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Dataset</a:t>
            </a:r>
            <a:r>
              <a:rPr lang="fr-FR" sz="2000" b="1" dirty="0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 DOREMUS est publié avec le </a:t>
            </a:r>
            <a:r>
              <a:rPr lang="fr-FR" sz="2000" b="1" dirty="0" err="1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dataset</a:t>
            </a:r>
            <a:r>
              <a:rPr lang="fr-FR" sz="2000" b="1" dirty="0" smtClean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Light"/>
              </a:rPr>
              <a:t> IAML ?</a:t>
            </a:r>
            <a:endParaRPr kumimoji="0" lang="fr-FR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220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45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of genres</a:t>
            </a:r>
            <a:endParaRPr lang="fr-FR" sz="5400" dirty="0"/>
          </a:p>
        </p:txBody>
      </p:sp>
      <p:sp>
        <p:nvSpPr>
          <p:cNvPr id="11" name="Espace réservé du numéro de diapositive 2"/>
          <p:cNvSpPr txBox="1">
            <a:spLocks/>
          </p:cNvSpPr>
          <p:nvPr/>
        </p:nvSpPr>
        <p:spPr bwMode="auto">
          <a:xfrm>
            <a:off x="8403582" y="9251950"/>
            <a:ext cx="516167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1pPr>
            <a:lvl2pPr marL="457200" indent="-2286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2pPr>
            <a:lvl3pPr marL="914400" indent="-4572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3pPr>
            <a:lvl4pPr marL="1371600" indent="-6858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4pPr>
            <a:lvl5pPr marL="1828800" indent="-914400" algn="l" defTabSz="584200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rgbClr val="000000"/>
                </a:solidFill>
                <a:latin typeface="Helvetica Light" pitchFamily="124" charset="0"/>
                <a:ea typeface="Helvetica Light" pitchFamily="124" charset="0"/>
                <a:cs typeface="Helvetica Light" pitchFamily="124" charset="0"/>
                <a:sym typeface="Helvetica Light" pitchFamily="124" charset="0"/>
              </a:defRPr>
            </a:lvl9pPr>
          </a:lstStyle>
          <a:p>
            <a:fld id="{4C5E9B26-0A83-469E-AEFC-080FBC9320BF}" type="slidenum">
              <a:rPr lang="fr-FR" altLang="fr-FR" smtClean="0"/>
              <a:pPr/>
              <a:t>45</a:t>
            </a:fld>
            <a:endParaRPr lang="fr-FR" altLang="fr-FR"/>
          </a:p>
        </p:txBody>
      </p:sp>
      <p:sp>
        <p:nvSpPr>
          <p:cNvPr id="14" name="Rectangle 13"/>
          <p:cNvSpPr/>
          <p:nvPr/>
        </p:nvSpPr>
        <p:spPr>
          <a:xfrm>
            <a:off x="152438" y="1799202"/>
            <a:ext cx="15354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</a:rPr>
              <a:t>QUERY :</a:t>
            </a:r>
            <a:endParaRPr lang="fr-FR" sz="2000" dirty="0"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39" y="6543167"/>
            <a:ext cx="10254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>
                <a:solidFill>
                  <a:schemeClr val="accent4"/>
                </a:solidFill>
              </a:rPr>
              <a:t>Extract</a:t>
            </a:r>
            <a:r>
              <a:rPr lang="fr-FR" sz="2000" dirty="0" smtClean="0">
                <a:solidFill>
                  <a:schemeClr val="accent4"/>
                </a:solidFill>
              </a:rPr>
              <a:t> of </a:t>
            </a:r>
            <a:r>
              <a:rPr lang="fr-FR" sz="2000" dirty="0" err="1" smtClean="0">
                <a:solidFill>
                  <a:schemeClr val="accent4"/>
                </a:solidFill>
              </a:rPr>
              <a:t>results</a:t>
            </a:r>
            <a:endParaRPr lang="fr-FR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430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UML schema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96DF8-C230-40E3-B0E9-18331B4ED966}" type="slidenum">
              <a:rPr lang="fr-FR" altLang="fr-FR" smtClean="0"/>
              <a:pPr/>
              <a:t>46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04696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/>
              <a:t>Data model UML schema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47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15195777" y="2009999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3915215" y="5178026"/>
            <a:ext cx="1413186" cy="970156"/>
            <a:chOff x="2809037" y="6043961"/>
            <a:chExt cx="1413186" cy="970156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F28 Expression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Creation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7318522" y="5172626"/>
            <a:ext cx="1413186" cy="970156"/>
            <a:chOff x="2809037" y="6043961"/>
            <a:chExt cx="1413186" cy="970156"/>
          </a:xfrm>
        </p:grpSpPr>
        <p:sp>
          <p:nvSpPr>
            <p:cNvPr id="45" name="Rectangle à coins arrondis 4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6" name="Rectangle à coins arrondis 4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7318522" y="3826683"/>
            <a:ext cx="1413186" cy="970156"/>
            <a:chOff x="2809037" y="6043961"/>
            <a:chExt cx="1413186" cy="970156"/>
          </a:xfrm>
        </p:grpSpPr>
        <p:sp>
          <p:nvSpPr>
            <p:cNvPr id="48" name="Rectangle à coins arrondis 4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Rectangle à coins arrondis 4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F14 </a:t>
              </a:r>
              <a:r>
                <a:rPr lang="fr-FR" sz="120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Individual</a:t>
              </a:r>
              <a:r>
                <a:rPr lang="fr-FR" sz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20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7318522" y="2455049"/>
            <a:ext cx="1413186" cy="970156"/>
            <a:chOff x="2809037" y="6043961"/>
            <a:chExt cx="1413186" cy="970156"/>
          </a:xfrm>
        </p:grpSpPr>
        <p:sp>
          <p:nvSpPr>
            <p:cNvPr id="51" name="Rectangle à coins arrondis 5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2" name="Rectangle à coins arrondis 5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F15 </a:t>
              </a:r>
              <a:r>
                <a:rPr lang="fr-FR" sz="120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Complex</a:t>
              </a:r>
              <a:r>
                <a:rPr lang="fr-FR" sz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20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53" name="Connecteur droit avec flèche 52"/>
          <p:cNvCxnSpPr>
            <a:stCxn id="51" idx="2"/>
            <a:endCxn id="48" idx="0"/>
          </p:cNvCxnSpPr>
          <p:nvPr/>
        </p:nvCxnSpPr>
        <p:spPr>
          <a:xfrm>
            <a:off x="8025115" y="3425205"/>
            <a:ext cx="0" cy="40147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ZoneTexte 53"/>
          <p:cNvSpPr txBox="1"/>
          <p:nvPr/>
        </p:nvSpPr>
        <p:spPr>
          <a:xfrm>
            <a:off x="8118018" y="3469471"/>
            <a:ext cx="95539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2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member</a:t>
            </a:r>
            <a:endParaRPr lang="fr-FR" sz="12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5" name="Connecteur droit avec flèche 54"/>
          <p:cNvCxnSpPr>
            <a:stCxn id="48" idx="2"/>
            <a:endCxn id="45" idx="0"/>
          </p:cNvCxnSpPr>
          <p:nvPr/>
        </p:nvCxnSpPr>
        <p:spPr>
          <a:xfrm>
            <a:off x="8025115" y="4796840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ZoneTexte 55"/>
          <p:cNvSpPr txBox="1"/>
          <p:nvPr/>
        </p:nvSpPr>
        <p:spPr>
          <a:xfrm>
            <a:off x="8088569" y="4810821"/>
            <a:ext cx="95378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2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57" name="Connecteur droit avec flèche 56"/>
          <p:cNvCxnSpPr>
            <a:stCxn id="42" idx="3"/>
            <a:endCxn id="45" idx="1"/>
          </p:cNvCxnSpPr>
          <p:nvPr/>
        </p:nvCxnSpPr>
        <p:spPr>
          <a:xfrm flipV="1">
            <a:off x="5328401" y="5657704"/>
            <a:ext cx="1990121" cy="5400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ZoneTexte 57"/>
          <p:cNvSpPr txBox="1"/>
          <p:nvPr/>
        </p:nvSpPr>
        <p:spPr>
          <a:xfrm>
            <a:off x="5432052" y="5614914"/>
            <a:ext cx="61395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9" name="Connecteur droit avec flèche 58"/>
          <p:cNvCxnSpPr>
            <a:stCxn id="42" idx="3"/>
            <a:endCxn id="48" idx="1"/>
          </p:cNvCxnSpPr>
          <p:nvPr/>
        </p:nvCxnSpPr>
        <p:spPr>
          <a:xfrm flipV="1">
            <a:off x="5328401" y="4311761"/>
            <a:ext cx="1990121" cy="135134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ZoneTexte 59"/>
          <p:cNvSpPr txBox="1"/>
          <p:nvPr/>
        </p:nvSpPr>
        <p:spPr>
          <a:xfrm>
            <a:off x="5352040" y="4567519"/>
            <a:ext cx="9714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65" name="Connecteur en angle 64"/>
          <p:cNvCxnSpPr>
            <a:stCxn id="51" idx="3"/>
            <a:endCxn id="45" idx="3"/>
          </p:cNvCxnSpPr>
          <p:nvPr/>
        </p:nvCxnSpPr>
        <p:spPr>
          <a:xfrm>
            <a:off x="8731708" y="2940127"/>
            <a:ext cx="12700" cy="2717577"/>
          </a:xfrm>
          <a:prstGeom prst="bentConnector3">
            <a:avLst>
              <a:gd name="adj1" fmla="val 4314283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ZoneTexte 65"/>
          <p:cNvSpPr txBox="1"/>
          <p:nvPr/>
        </p:nvSpPr>
        <p:spPr>
          <a:xfrm>
            <a:off x="8752678" y="2643575"/>
            <a:ext cx="214802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20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representative</a:t>
            </a:r>
            <a:r>
              <a:rPr lang="fr-FR" sz="12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expression</a:t>
            </a:r>
            <a:endParaRPr lang="fr-FR" sz="12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9" name="Groupe 68"/>
          <p:cNvGrpSpPr/>
          <p:nvPr/>
        </p:nvGrpSpPr>
        <p:grpSpPr>
          <a:xfrm>
            <a:off x="10946071" y="5352371"/>
            <a:ext cx="1413186" cy="970156"/>
            <a:chOff x="2809037" y="6043961"/>
            <a:chExt cx="1413186" cy="970156"/>
          </a:xfrm>
        </p:grpSpPr>
        <p:sp>
          <p:nvSpPr>
            <p:cNvPr id="70" name="Rectangle à coins arrondis 69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Appellation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1" name="Rectangle à coins arrondis 70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3"/>
                </a:rPr>
                <a:t>M2</a:t>
              </a: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Opus </a:t>
              </a:r>
              <a:r>
                <a:rPr 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statement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72" name="Connecteur droit avec flèche 71"/>
          <p:cNvCxnSpPr>
            <a:stCxn id="88" idx="6"/>
            <a:endCxn id="70" idx="1"/>
          </p:cNvCxnSpPr>
          <p:nvPr/>
        </p:nvCxnSpPr>
        <p:spPr>
          <a:xfrm>
            <a:off x="8752678" y="5835320"/>
            <a:ext cx="2193393" cy="212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ZoneTexte 72"/>
          <p:cNvSpPr txBox="1"/>
          <p:nvPr/>
        </p:nvSpPr>
        <p:spPr>
          <a:xfrm>
            <a:off x="9497606" y="5491147"/>
            <a:ext cx="144270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opus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statement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4" name="Groupe 73"/>
          <p:cNvGrpSpPr/>
          <p:nvPr/>
        </p:nvGrpSpPr>
        <p:grpSpPr>
          <a:xfrm>
            <a:off x="10946071" y="3106577"/>
            <a:ext cx="1413186" cy="1102894"/>
            <a:chOff x="2809037" y="5911223"/>
            <a:chExt cx="1413186" cy="1102894"/>
          </a:xfrm>
        </p:grpSpPr>
        <p:sp>
          <p:nvSpPr>
            <p:cNvPr id="75" name="Rectangle à coins arrondis 74"/>
            <p:cNvSpPr/>
            <p:nvPr/>
          </p:nvSpPr>
          <p:spPr>
            <a:xfrm>
              <a:off x="2809037" y="5911223"/>
              <a:ext cx="1413186" cy="110289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sz="1200" b="1" dirty="0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6" name="Rectangle à coins arrondis 7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4"/>
                </a:rPr>
                <a:t>M6</a:t>
              </a: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Casting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77" name="Connecteur droit avec flèche 76"/>
          <p:cNvCxnSpPr>
            <a:stCxn id="87" idx="7"/>
            <a:endCxn id="75" idx="1"/>
          </p:cNvCxnSpPr>
          <p:nvPr/>
        </p:nvCxnSpPr>
        <p:spPr>
          <a:xfrm flipV="1">
            <a:off x="8709607" y="3658024"/>
            <a:ext cx="2236464" cy="174997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ZoneTexte 77"/>
          <p:cNvSpPr txBox="1"/>
          <p:nvPr/>
        </p:nvSpPr>
        <p:spPr>
          <a:xfrm>
            <a:off x="9371770" y="4991965"/>
            <a:ext cx="87844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casting</a:t>
            </a:r>
            <a:endParaRPr lang="fr-FR" sz="12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81" name="Groupe 80"/>
          <p:cNvGrpSpPr/>
          <p:nvPr/>
        </p:nvGrpSpPr>
        <p:grpSpPr>
          <a:xfrm>
            <a:off x="13451270" y="3106577"/>
            <a:ext cx="1413186" cy="1102894"/>
            <a:chOff x="2809037" y="5911223"/>
            <a:chExt cx="1413186" cy="1102894"/>
          </a:xfrm>
        </p:grpSpPr>
        <p:sp>
          <p:nvSpPr>
            <p:cNvPr id="82" name="Rectangle à coins arrondis 81"/>
            <p:cNvSpPr/>
            <p:nvPr/>
          </p:nvSpPr>
          <p:spPr>
            <a:xfrm>
              <a:off x="2809037" y="5911223"/>
              <a:ext cx="1413186" cy="110289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3" name="Rectangle à coins arrondis 8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5"/>
                </a:rPr>
                <a:t>M23</a:t>
              </a: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Casting </a:t>
              </a:r>
              <a:r>
                <a:rPr lang="fr-FR" sz="120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Detail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84" name="Connecteur droit avec flèche 83"/>
          <p:cNvCxnSpPr>
            <a:stCxn id="75" idx="3"/>
            <a:endCxn id="82" idx="1"/>
          </p:cNvCxnSpPr>
          <p:nvPr/>
        </p:nvCxnSpPr>
        <p:spPr>
          <a:xfrm>
            <a:off x="12359257" y="3658024"/>
            <a:ext cx="1092013" cy="0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ZoneTexte 84"/>
          <p:cNvSpPr txBox="1"/>
          <p:nvPr/>
        </p:nvSpPr>
        <p:spPr>
          <a:xfrm>
            <a:off x="12426222" y="3122627"/>
            <a:ext cx="93947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casting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detail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8599312" y="5348848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8623459" y="5633350"/>
            <a:ext cx="129219" cy="40393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82222" y="1600245"/>
            <a:ext cx="5423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Composition of </a:t>
            </a:r>
            <a:r>
              <a:rPr lang="fr-FR" sz="1200" b="1" dirty="0" err="1">
                <a:solidFill>
                  <a:schemeClr val="accent4"/>
                </a:solidFill>
              </a:rPr>
              <a:t>Sonata</a:t>
            </a:r>
            <a:r>
              <a:rPr lang="fr-FR" sz="1200" b="1" dirty="0">
                <a:solidFill>
                  <a:schemeClr val="accent4"/>
                </a:solidFill>
              </a:rPr>
              <a:t> quasi </a:t>
            </a:r>
            <a:r>
              <a:rPr lang="fr-FR" sz="1200" b="1" dirty="0" err="1">
                <a:solidFill>
                  <a:schemeClr val="accent4"/>
                </a:solidFill>
              </a:rPr>
              <a:t>una</a:t>
            </a:r>
            <a:r>
              <a:rPr lang="fr-FR" sz="1200" b="1" dirty="0">
                <a:solidFill>
                  <a:schemeClr val="accent4"/>
                </a:solidFill>
              </a:rPr>
              <a:t> fantasia by Beethoven</a:t>
            </a:r>
          </a:p>
        </p:txBody>
      </p:sp>
      <p:sp>
        <p:nvSpPr>
          <p:cNvPr id="90" name="Triangle isocèle 89"/>
          <p:cNvSpPr/>
          <p:nvPr/>
        </p:nvSpPr>
        <p:spPr>
          <a:xfrm flipV="1">
            <a:off x="7881071" y="1950141"/>
            <a:ext cx="325379" cy="179410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2" name="Groupe 91"/>
          <p:cNvGrpSpPr/>
          <p:nvPr/>
        </p:nvGrpSpPr>
        <p:grpSpPr>
          <a:xfrm>
            <a:off x="3912487" y="6447481"/>
            <a:ext cx="1413186" cy="993350"/>
            <a:chOff x="2809037" y="6020767"/>
            <a:chExt cx="1413186" cy="993350"/>
          </a:xfrm>
        </p:grpSpPr>
        <p:sp>
          <p:nvSpPr>
            <p:cNvPr id="93" name="Rectangle à coins arrondis 92"/>
            <p:cNvSpPr/>
            <p:nvPr/>
          </p:nvSpPr>
          <p:spPr>
            <a:xfrm>
              <a:off x="2809037" y="6020767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CRM </a:t>
              </a:r>
              <a:r>
                <a:rPr lang="fr-FR" sz="1200" b="1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entity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4" name="Rectangle à coins arrondis 93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E52 </a:t>
              </a:r>
              <a:r>
                <a:rPr lang="fr-FR" sz="120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Timespan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95" name="Connecteur droit avec flèche 94"/>
          <p:cNvCxnSpPr>
            <a:stCxn id="42" idx="2"/>
            <a:endCxn id="93" idx="0"/>
          </p:cNvCxnSpPr>
          <p:nvPr/>
        </p:nvCxnSpPr>
        <p:spPr>
          <a:xfrm flipH="1">
            <a:off x="4619080" y="6148182"/>
            <a:ext cx="2728" cy="299299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ZoneTexte 95"/>
          <p:cNvSpPr txBox="1"/>
          <p:nvPr/>
        </p:nvSpPr>
        <p:spPr>
          <a:xfrm>
            <a:off x="4646127" y="6149375"/>
            <a:ext cx="10501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timespan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8" name="Groupe 97"/>
          <p:cNvGrpSpPr/>
          <p:nvPr/>
        </p:nvGrpSpPr>
        <p:grpSpPr>
          <a:xfrm>
            <a:off x="313038" y="5164563"/>
            <a:ext cx="1413186" cy="993350"/>
            <a:chOff x="1276064" y="6410618"/>
            <a:chExt cx="1413186" cy="993350"/>
          </a:xfrm>
        </p:grpSpPr>
        <p:sp>
          <p:nvSpPr>
            <p:cNvPr id="99" name="Rectangle à coins arrondis 98"/>
            <p:cNvSpPr/>
            <p:nvPr/>
          </p:nvSpPr>
          <p:spPr>
            <a:xfrm>
              <a:off x="1276064" y="6410618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0" name="Rectangle à coins arrondis 99"/>
            <p:cNvSpPr/>
            <p:nvPr/>
          </p:nvSpPr>
          <p:spPr>
            <a:xfrm>
              <a:off x="1343030" y="6774333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E7 Activity</a:t>
              </a:r>
              <a:endParaRPr lang="fr-FR" sz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01" name="Connecteur droit avec flèche 100"/>
          <p:cNvCxnSpPr>
            <a:stCxn id="42" idx="1"/>
            <a:endCxn id="99" idx="3"/>
          </p:cNvCxnSpPr>
          <p:nvPr/>
        </p:nvCxnSpPr>
        <p:spPr>
          <a:xfrm flipH="1" flipV="1">
            <a:off x="1726224" y="5661238"/>
            <a:ext cx="2188991" cy="1866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ZoneTexte 101"/>
          <p:cNvSpPr txBox="1"/>
          <p:nvPr/>
        </p:nvSpPr>
        <p:spPr>
          <a:xfrm>
            <a:off x="2816459" y="5344312"/>
            <a:ext cx="10501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consist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04" name="Groupe 103"/>
          <p:cNvGrpSpPr/>
          <p:nvPr/>
        </p:nvGrpSpPr>
        <p:grpSpPr>
          <a:xfrm>
            <a:off x="521562" y="2410286"/>
            <a:ext cx="1413186" cy="993350"/>
            <a:chOff x="2809037" y="6020767"/>
            <a:chExt cx="1413186" cy="993350"/>
          </a:xfrm>
        </p:grpSpPr>
        <p:sp>
          <p:nvSpPr>
            <p:cNvPr id="105" name="Rectangle à coins arrondis 104"/>
            <p:cNvSpPr/>
            <p:nvPr/>
          </p:nvSpPr>
          <p:spPr>
            <a:xfrm>
              <a:off x="2809037" y="6020767"/>
              <a:ext cx="1413186" cy="993350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Actor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6" name="Rectangle à coins arrondis 10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E21 Person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7" name="ZoneTexte 106"/>
          <p:cNvSpPr txBox="1"/>
          <p:nvPr/>
        </p:nvSpPr>
        <p:spPr>
          <a:xfrm>
            <a:off x="96441" y="4869784"/>
            <a:ext cx="10501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carried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out by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Connecteur en angle 107"/>
          <p:cNvCxnSpPr>
            <a:stCxn id="99" idx="1"/>
            <a:endCxn id="105" idx="1"/>
          </p:cNvCxnSpPr>
          <p:nvPr/>
        </p:nvCxnSpPr>
        <p:spPr>
          <a:xfrm rot="10800000" flipH="1">
            <a:off x="313038" y="2906962"/>
            <a:ext cx="208524" cy="2754277"/>
          </a:xfrm>
          <a:prstGeom prst="bentConnector3">
            <a:avLst>
              <a:gd name="adj1" fmla="val -109628"/>
            </a:avLst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10" name="Groupe 109"/>
          <p:cNvGrpSpPr/>
          <p:nvPr/>
        </p:nvGrpSpPr>
        <p:grpSpPr>
          <a:xfrm>
            <a:off x="3987277" y="2941360"/>
            <a:ext cx="1413186" cy="970156"/>
            <a:chOff x="2809037" y="6043961"/>
            <a:chExt cx="1413186" cy="970156"/>
          </a:xfrm>
        </p:grpSpPr>
        <p:sp>
          <p:nvSpPr>
            <p:cNvPr id="111" name="Rectangle à coins arrondis 110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2" name="Rectangle à coins arrondis 111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F30 Publication </a:t>
              </a:r>
              <a:r>
                <a:rPr lang="fr-FR" sz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3" name="Connecteur droit avec flèche 112"/>
          <p:cNvCxnSpPr>
            <a:stCxn id="48" idx="1"/>
            <a:endCxn id="111" idx="3"/>
          </p:cNvCxnSpPr>
          <p:nvPr/>
        </p:nvCxnSpPr>
        <p:spPr>
          <a:xfrm flipH="1" flipV="1">
            <a:off x="5400463" y="3426438"/>
            <a:ext cx="1918059" cy="88532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ZoneTexte 113"/>
          <p:cNvSpPr txBox="1"/>
          <p:nvPr/>
        </p:nvSpPr>
        <p:spPr>
          <a:xfrm>
            <a:off x="6260168" y="3471756"/>
            <a:ext cx="9794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err="1" smtClean="0"/>
              <a:t>had</a:t>
            </a:r>
            <a:r>
              <a:rPr lang="fr-FR" sz="1200" dirty="0" smtClean="0"/>
              <a:t> princeps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/>
              <a:t> publication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906967" y="1937208"/>
            <a:ext cx="3600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publication of music score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</a:t>
            </a:r>
            <a:r>
              <a:rPr lang="fr-F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Sonata</a:t>
            </a:r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quasi </a:t>
            </a:r>
            <a:r>
              <a:rPr lang="fr-F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fantasia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6" name="Triangle isocèle 115"/>
          <p:cNvSpPr/>
          <p:nvPr/>
        </p:nvSpPr>
        <p:spPr>
          <a:xfrm flipV="1">
            <a:off x="4016642" y="2470313"/>
            <a:ext cx="226040" cy="19486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18" name="Groupe 117"/>
          <p:cNvGrpSpPr/>
          <p:nvPr/>
        </p:nvGrpSpPr>
        <p:grpSpPr>
          <a:xfrm>
            <a:off x="10946071" y="7336577"/>
            <a:ext cx="1413186" cy="1129384"/>
            <a:chOff x="10946071" y="7336577"/>
            <a:chExt cx="1413186" cy="1129384"/>
          </a:xfrm>
        </p:grpSpPr>
        <p:sp>
          <p:nvSpPr>
            <p:cNvPr id="119" name="Rectangle à coins arrondis 118"/>
            <p:cNvSpPr/>
            <p:nvPr/>
          </p:nvSpPr>
          <p:spPr>
            <a:xfrm>
              <a:off x="10946071" y="7336577"/>
              <a:ext cx="1413186" cy="1129384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Information </a:t>
              </a: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b="1" dirty="0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object</a:t>
              </a:r>
              <a:endParaRPr 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200"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0" name="Rectangle à coins arrondis 119"/>
            <p:cNvSpPr/>
            <p:nvPr/>
          </p:nvSpPr>
          <p:spPr>
            <a:xfrm>
              <a:off x="11013037" y="7836326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6"/>
                </a:rPr>
                <a:t>M15</a:t>
              </a:r>
              <a:r>
                <a:rPr lang="fr-FR" sz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lang="fr-FR" sz="1200" dirty="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Dedication</a:t>
              </a:r>
              <a:endParaRPr lang="fr-FR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22" name="Connecteur droit avec flèche 121"/>
          <p:cNvCxnSpPr>
            <a:endCxn id="119" idx="1"/>
          </p:cNvCxnSpPr>
          <p:nvPr/>
        </p:nvCxnSpPr>
        <p:spPr>
          <a:xfrm>
            <a:off x="8738058" y="5861549"/>
            <a:ext cx="2208013" cy="2039720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Rectangle 122"/>
          <p:cNvSpPr/>
          <p:nvPr/>
        </p:nvSpPr>
        <p:spPr>
          <a:xfrm>
            <a:off x="8445480" y="6410284"/>
            <a:ext cx="66684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refers</a:t>
            </a:r>
            <a:r>
              <a:rPr lang="fr-F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</a:t>
            </a:r>
            <a:endParaRPr lang="fr-FR" sz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714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/>
              <a:t>Data model UML schema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48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4810418" y="3471419"/>
            <a:ext cx="1413186" cy="970156"/>
            <a:chOff x="2809037" y="6043961"/>
            <a:chExt cx="1413186" cy="970156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F28 Expression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Creation</a:t>
              </a:r>
              <a:endParaRPr lang="fr-FR" sz="1050">
                <a:solidFill>
                  <a:schemeClr val="tx1"/>
                </a:solidFill>
                <a:sym typeface="Helvetica Light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7229346" y="4174674"/>
            <a:ext cx="1413186" cy="970156"/>
            <a:chOff x="2809037" y="6043961"/>
            <a:chExt cx="1413186" cy="970156"/>
          </a:xfrm>
        </p:grpSpPr>
        <p:sp>
          <p:nvSpPr>
            <p:cNvPr id="9" name="Rectangle à coins arrondis 8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F25 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Performance  Plan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7229346" y="2828731"/>
            <a:ext cx="1413186" cy="970156"/>
            <a:chOff x="2809037" y="6043961"/>
            <a:chExt cx="1413186" cy="970156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2E7CA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F20 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Performance  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Work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4" name="ZoneTexte 13"/>
          <p:cNvSpPr txBox="1"/>
          <p:nvPr/>
        </p:nvSpPr>
        <p:spPr>
          <a:xfrm>
            <a:off x="8032254" y="3820563"/>
            <a:ext cx="88806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in</a:t>
            </a:r>
          </a:p>
        </p:txBody>
      </p: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6223604" y="3956498"/>
            <a:ext cx="1005742" cy="703255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ZoneTexte 15"/>
          <p:cNvSpPr txBox="1"/>
          <p:nvPr/>
        </p:nvSpPr>
        <p:spPr>
          <a:xfrm>
            <a:off x="6286420" y="4354760"/>
            <a:ext cx="572273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7" name="Connecteur droit avec flèche 16"/>
          <p:cNvCxnSpPr>
            <a:stCxn id="6" idx="3"/>
            <a:endCxn id="12" idx="1"/>
          </p:cNvCxnSpPr>
          <p:nvPr/>
        </p:nvCxnSpPr>
        <p:spPr>
          <a:xfrm flipV="1">
            <a:off x="6223604" y="3313809"/>
            <a:ext cx="1005742" cy="642688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/>
          <p:cNvSpPr txBox="1"/>
          <p:nvPr/>
        </p:nvSpPr>
        <p:spPr>
          <a:xfrm>
            <a:off x="6223604" y="2981154"/>
            <a:ext cx="90249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created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a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realisation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</a:t>
            </a:r>
          </a:p>
        </p:txBody>
      </p:sp>
      <p:cxnSp>
        <p:nvCxnSpPr>
          <p:cNvPr id="19" name="Connecteur droit avec flèche 18"/>
          <p:cNvCxnSpPr>
            <a:stCxn id="12" idx="2"/>
            <a:endCxn id="9" idx="0"/>
          </p:cNvCxnSpPr>
          <p:nvPr/>
        </p:nvCxnSpPr>
        <p:spPr>
          <a:xfrm>
            <a:off x="7935939" y="3798888"/>
            <a:ext cx="0" cy="375787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ZoneTexte 19"/>
          <p:cNvSpPr txBox="1"/>
          <p:nvPr/>
        </p:nvSpPr>
        <p:spPr>
          <a:xfrm>
            <a:off x="7057493" y="5349417"/>
            <a:ext cx="87844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incorporates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6671162" y="7446120"/>
            <a:ext cx="1413186" cy="970156"/>
            <a:chOff x="2809037" y="6043961"/>
            <a:chExt cx="1413186" cy="970156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M26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Foreseen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9237631" y="7398298"/>
            <a:ext cx="1413186" cy="970156"/>
            <a:chOff x="2809037" y="6043961"/>
            <a:chExt cx="1413186" cy="970156"/>
          </a:xfrm>
        </p:grpSpPr>
        <p:sp>
          <p:nvSpPr>
            <p:cNvPr id="25" name="Rectangle à coins arrondis 2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Rectangle à coins arrondis 2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M27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Foreseen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Individual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8076573" y="6203971"/>
            <a:ext cx="1413186" cy="970156"/>
            <a:chOff x="2809037" y="6043961"/>
            <a:chExt cx="1413186" cy="970156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70498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err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Event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M26 </a:t>
              </a:r>
              <a:r>
                <a:rPr lang="fr-FR" sz="1050" err="1">
                  <a:solidFill>
                    <a:schemeClr val="tx1"/>
                  </a:solidFill>
                  <a:sym typeface="Helvetica Light"/>
                </a:rPr>
                <a:t>Foreseen</a:t>
              </a:r>
              <a:r>
                <a:rPr lang="fr-FR" sz="1050">
                  <a:solidFill>
                    <a:schemeClr val="tx1"/>
                  </a:solidFill>
                  <a:sym typeface="Helvetica Light"/>
                </a:rPr>
                <a:t> Performance</a:t>
              </a:r>
            </a:p>
          </p:txBody>
        </p:sp>
      </p:grpSp>
      <p:cxnSp>
        <p:nvCxnSpPr>
          <p:cNvPr id="30" name="Connecteur droit avec flèche 29"/>
          <p:cNvCxnSpPr>
            <a:stCxn id="28" idx="2"/>
            <a:endCxn id="22" idx="0"/>
          </p:cNvCxnSpPr>
          <p:nvPr/>
        </p:nvCxnSpPr>
        <p:spPr>
          <a:xfrm flipH="1">
            <a:off x="7377756" y="7174128"/>
            <a:ext cx="1405411" cy="271993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ZoneTexte 30"/>
          <p:cNvSpPr txBox="1"/>
          <p:nvPr/>
        </p:nvSpPr>
        <p:spPr>
          <a:xfrm>
            <a:off x="6667153" y="6959543"/>
            <a:ext cx="1365758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>
                <a:solidFill>
                  <a:schemeClr val="tx1"/>
                </a:solidFill>
                <a:sym typeface="Helvetica Light"/>
              </a:rPr>
              <a:t>has association </a:t>
            </a:r>
            <a:r>
              <a:rPr lang="fr-FR" sz="1100" err="1">
                <a:solidFill>
                  <a:schemeClr val="tx1"/>
                </a:solidFill>
                <a:sym typeface="Helvetica Light"/>
              </a:rPr>
              <a:t>with</a:t>
            </a:r>
            <a:endParaRPr lang="fr-FR" sz="1100">
              <a:solidFill>
                <a:schemeClr val="tx1"/>
              </a:solidFill>
              <a:sym typeface="Helvetica Light"/>
            </a:endParaRPr>
          </a:p>
        </p:txBody>
      </p:sp>
      <p:cxnSp>
        <p:nvCxnSpPr>
          <p:cNvPr id="32" name="Connecteur droit avec flèche 31"/>
          <p:cNvCxnSpPr>
            <a:stCxn id="28" idx="2"/>
            <a:endCxn id="25" idx="0"/>
          </p:cNvCxnSpPr>
          <p:nvPr/>
        </p:nvCxnSpPr>
        <p:spPr>
          <a:xfrm>
            <a:off x="8783166" y="7174128"/>
            <a:ext cx="1161058" cy="224171"/>
          </a:xfrm>
          <a:prstGeom prst="straightConnector1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ZoneTexte 32"/>
          <p:cNvSpPr txBox="1"/>
          <p:nvPr/>
        </p:nvSpPr>
        <p:spPr>
          <a:xfrm>
            <a:off x="9556726" y="6990371"/>
            <a:ext cx="140423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association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with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4" name="Connecteur en angle 33"/>
          <p:cNvCxnSpPr>
            <a:stCxn id="28" idx="0"/>
            <a:endCxn id="9" idx="3"/>
          </p:cNvCxnSpPr>
          <p:nvPr/>
        </p:nvCxnSpPr>
        <p:spPr>
          <a:xfrm rot="16200000" flipV="1">
            <a:off x="7940740" y="5361545"/>
            <a:ext cx="1544219" cy="140634"/>
          </a:xfrm>
          <a:prstGeom prst="bentConnector2">
            <a:avLst/>
          </a:prstGeom>
          <a:noFill/>
          <a:ln w="15875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ZoneTexte 34"/>
          <p:cNvSpPr txBox="1"/>
          <p:nvPr/>
        </p:nvSpPr>
        <p:spPr>
          <a:xfrm>
            <a:off x="8783166" y="5883443"/>
            <a:ext cx="1041952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should</a:t>
            </a:r>
            <a:r>
              <a:rPr lang="fr-FR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10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perform</a:t>
            </a:r>
            <a:endParaRPr lang="fr-FR" sz="110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5195777" y="2009999"/>
            <a:ext cx="1641475" cy="656590"/>
          </a:xfrm>
          <a:prstGeom prst="rect">
            <a:avLst/>
          </a:prstGeom>
          <a:solidFill>
            <a:srgbClr val="B045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DRAFT</a:t>
            </a:r>
            <a:endParaRPr kumimoji="0" lang="fr-FR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8569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ANNEXES DE </a:t>
            </a:r>
            <a:r>
              <a:rPr lang="fr-FR" smtClean="0"/>
              <a:t>TRAVAIL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96DF8-C230-40E3-B0E9-18331B4ED966}" type="slidenum">
              <a:rPr lang="fr-FR" altLang="fr-FR" smtClean="0"/>
              <a:pPr/>
              <a:t>49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5399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/>
          <a:stretch/>
        </p:blipFill>
        <p:spPr>
          <a:xfrm>
            <a:off x="11689611" y="4106305"/>
            <a:ext cx="4762500" cy="322290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58" y="4106305"/>
            <a:ext cx="4523520" cy="32229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5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152438" y="899886"/>
            <a:ext cx="15493962" cy="914400"/>
          </a:xfrm>
        </p:spPr>
        <p:txBody>
          <a:bodyPr/>
          <a:lstStyle/>
          <a:p>
            <a:r>
              <a:rPr lang="fr-FR" sz="4800" dirty="0" smtClean="0"/>
              <a:t>There are multiple points of </a:t>
            </a:r>
            <a:r>
              <a:rPr lang="fr-FR" sz="4800" dirty="0" err="1" smtClean="0"/>
              <a:t>view</a:t>
            </a:r>
            <a:r>
              <a:rPr lang="fr-FR" sz="4800" dirty="0" smtClean="0"/>
              <a:t> on a </a:t>
            </a:r>
            <a:r>
              <a:rPr lang="fr-FR" sz="4800" dirty="0" err="1" smtClean="0"/>
              <a:t>same</a:t>
            </a:r>
            <a:r>
              <a:rPr lang="fr-FR" sz="4800" dirty="0" smtClean="0"/>
              <a:t> </a:t>
            </a:r>
            <a:r>
              <a:rPr lang="fr-FR" sz="4800" dirty="0" err="1" smtClean="0"/>
              <a:t>domain</a:t>
            </a:r>
            <a:endParaRPr lang="fr-FR" sz="4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04187" y="7459390"/>
            <a:ext cx="408926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fr-FR"/>
            </a:defPPr>
            <a:lvl1pPr marL="0" marR="0" indent="0" algn="ctr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latin typeface="+mn-lt"/>
                <a:ea typeface="+mn-ea"/>
                <a:cs typeface="+mn-cs"/>
              </a:defRPr>
            </a:lvl1pPr>
          </a:lstStyle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« People » 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view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sym typeface="Helvetica Light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794943" y="7459390"/>
            <a:ext cx="654532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44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« </a:t>
            </a:r>
            <a:r>
              <a:rPr lang="fr-FR" sz="44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Music </a:t>
            </a:r>
            <a:r>
              <a:rPr lang="fr-FR" sz="4400" b="1" dirty="0" err="1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librarian</a:t>
            </a:r>
            <a:r>
              <a:rPr lang="fr-FR" sz="44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 » </a:t>
            </a:r>
            <a:r>
              <a:rPr lang="fr-FR" sz="4400" b="1" dirty="0" err="1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view</a:t>
            </a:r>
            <a:endParaRPr kumimoji="0" lang="fr-FR" sz="4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17344" y="8256175"/>
            <a:ext cx="486294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fr-FR"/>
            </a:defPPr>
            <a:lvl1pPr marL="0" marR="0" indent="0" algn="ctr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  <a:ea typeface="+mn-ea"/>
                <a:cs typeface="+mn-cs"/>
              </a:defRPr>
            </a:lvl1pPr>
          </a:lstStyle>
          <a:p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Love </a:t>
            </a:r>
            <a:r>
              <a:rPr 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stories, </a:t>
            </a:r>
            <a:r>
              <a:rPr lang="fr-FR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Gossips</a:t>
            </a:r>
            <a:r>
              <a:rPr lang="fr-F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Helvetica Light"/>
              </a:rPr>
              <a:t>, News</a:t>
            </a:r>
            <a:endParaRPr lang="fr-FR" sz="2800" dirty="0">
              <a:solidFill>
                <a:schemeClr val="tx1">
                  <a:lumMod val="50000"/>
                  <a:lumOff val="50000"/>
                </a:schemeClr>
              </a:solidFill>
              <a:sym typeface="Helvetica Ligh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1896703" y="8256175"/>
            <a:ext cx="471890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Concerts, Albums, Works</a:t>
            </a:r>
            <a:endParaRPr lang="fr-FR" sz="2800" b="1" dirty="0" smtClean="0">
              <a:solidFill>
                <a:schemeClr val="accent4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13" y="2341154"/>
            <a:ext cx="6423163" cy="4682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8993">
            <a:off x="2948315" y="2298919"/>
            <a:ext cx="1820641" cy="182064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1007" flipH="1">
            <a:off x="11731233" y="2281584"/>
            <a:ext cx="1820641" cy="18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22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Questions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4294967295"/>
          </p:nvPr>
        </p:nvSpPr>
        <p:spPr>
          <a:xfrm>
            <a:off x="1270039" y="2603500"/>
            <a:ext cx="14800185" cy="6286500"/>
          </a:xfrm>
        </p:spPr>
        <p:txBody>
          <a:bodyPr anchor="t"/>
          <a:lstStyle/>
          <a:p>
            <a:pPr marL="0" indent="0">
              <a:buNone/>
            </a:pPr>
            <a:r>
              <a:rPr lang="fr-FR" sz="2400" smtClean="0"/>
              <a:t>Validons-nous que la classe </a:t>
            </a:r>
            <a:r>
              <a:rPr lang="fr-FR" sz="2400" err="1" smtClean="0"/>
              <a:t>Work</a:t>
            </a:r>
            <a:r>
              <a:rPr lang="fr-FR" sz="2400" smtClean="0"/>
              <a:t> doit être représentée ?</a:t>
            </a:r>
          </a:p>
          <a:p>
            <a:pPr marL="0" indent="0">
              <a:buNone/>
            </a:pPr>
            <a:r>
              <a:rPr lang="fr-FR" sz="2400" smtClean="0"/>
              <a:t>Quel modèle utiliser pour les performances ? Celui basé sur « Performance Plan » ou celui basé sur « Performance Expression » ?</a:t>
            </a:r>
          </a:p>
          <a:p>
            <a:pPr marL="0" indent="0">
              <a:buNone/>
            </a:pPr>
            <a:r>
              <a:rPr lang="fr-FR" sz="2400" smtClean="0"/>
              <a:t>Peut-on avoir l’identifiant de la notice d’origine dans la publication RDF ?</a:t>
            </a:r>
          </a:p>
          <a:p>
            <a:pPr marL="0" indent="0">
              <a:buNone/>
            </a:pPr>
            <a:r>
              <a:rPr lang="fr-FR" sz="2400" smtClean="0"/>
              <a:t>Préférez-vous que l’on indique les numéros des propriétés ?</a:t>
            </a:r>
          </a:p>
          <a:p>
            <a:pPr marL="0" indent="0">
              <a:buNone/>
            </a:pPr>
            <a:r>
              <a:rPr lang="fr-FR" sz="2400" smtClean="0"/>
              <a:t>Comment renvoyer vers les documentations des classes pour les modèles </a:t>
            </a:r>
            <a:r>
              <a:rPr lang="fr-FR" sz="2400" err="1" smtClean="0"/>
              <a:t>FRBRoo</a:t>
            </a:r>
            <a:r>
              <a:rPr lang="fr-FR" sz="2400" smtClean="0"/>
              <a:t> et </a:t>
            </a:r>
            <a:r>
              <a:rPr lang="fr-FR" sz="2400" err="1" smtClean="0"/>
              <a:t>Cidoc</a:t>
            </a:r>
            <a:r>
              <a:rPr lang="fr-FR" sz="2400" smtClean="0"/>
              <a:t> CRM ?</a:t>
            </a:r>
          </a:p>
          <a:p>
            <a:pPr marL="0" indent="0">
              <a:buNone/>
            </a:pPr>
            <a:r>
              <a:rPr lang="fr-FR" sz="2400" smtClean="0"/>
              <a:t>Quel concert avec un </a:t>
            </a:r>
            <a:r>
              <a:rPr lang="fr-FR" sz="2400" err="1" smtClean="0"/>
              <a:t>recording</a:t>
            </a:r>
            <a:r>
              <a:rPr lang="fr-FR" sz="2400" smtClean="0"/>
              <a:t> ? Et idéalement un CD ?</a:t>
            </a:r>
          </a:p>
          <a:p>
            <a:pPr marL="0" indent="0">
              <a:buNone/>
            </a:pPr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50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39186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3120231" y="546101"/>
            <a:ext cx="8337550" cy="1509713"/>
          </a:xfrm>
        </p:spPr>
        <p:txBody>
          <a:bodyPr>
            <a:normAutofit/>
          </a:bodyPr>
          <a:lstStyle>
            <a:lvl1pPr algn="l" defTabSz="490727">
              <a:defRPr sz="5712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err="1" smtClean="0"/>
              <a:t>Resources</a:t>
            </a:r>
            <a:endParaRPr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4294967295"/>
          </p:nvPr>
        </p:nvSpPr>
        <p:spPr>
          <a:xfrm>
            <a:off x="1270039" y="2603500"/>
            <a:ext cx="14800185" cy="6286500"/>
          </a:xfrm>
        </p:spPr>
        <p:txBody>
          <a:bodyPr/>
          <a:lstStyle/>
          <a:p>
            <a:r>
              <a:rPr lang="fr-FR" sz="1400" smtClean="0">
                <a:solidFill>
                  <a:schemeClr val="tx1"/>
                </a:solidFill>
              </a:rPr>
              <a:t>http</a:t>
            </a:r>
            <a:r>
              <a:rPr lang="fr-FR" sz="1400">
                <a:solidFill>
                  <a:schemeClr val="tx1"/>
                </a:solidFill>
              </a:rPr>
              <a:t>://data.doremus.org/expression/d72301f0-0aba-3ba6-93e5-c4efbee9c6ea (BNF Opus 27 n°2</a:t>
            </a:r>
            <a:r>
              <a:rPr lang="fr-FR" sz="1400" smtClean="0">
                <a:solidFill>
                  <a:schemeClr val="tx1"/>
                </a:solidFill>
              </a:rPr>
              <a:t>) / URI de </a:t>
            </a:r>
            <a:r>
              <a:rPr lang="fr-FR" sz="1400">
                <a:solidFill>
                  <a:schemeClr val="tx1"/>
                </a:solidFill>
              </a:rPr>
              <a:t>la partition : </a:t>
            </a:r>
            <a:r>
              <a:rPr lang="fr-FR" sz="1400">
                <a:solidFill>
                  <a:schemeClr val="tx1"/>
                </a:solidFill>
                <a:hlinkClick r:id="rId3"/>
              </a:rPr>
              <a:t>http://data.doremus.org/describe/?</a:t>
            </a:r>
            <a:r>
              <a:rPr lang="fr-FR" sz="1400" smtClean="0">
                <a:solidFill>
                  <a:schemeClr val="tx1"/>
                </a:solidFill>
                <a:hlinkClick r:id="rId3"/>
              </a:rPr>
              <a:t>url=http%3A%2F%2Fdata.doremus.org%2Fpublication%2Fd85fd2e1-d36c-3395-9edb-24934f629396</a:t>
            </a:r>
            <a:endParaRPr lang="fr-FR" sz="1400" smtClean="0">
              <a:solidFill>
                <a:schemeClr val="tx1"/>
              </a:solidFill>
            </a:endParaRPr>
          </a:p>
          <a:p>
            <a:r>
              <a:rPr lang="fr-FR" sz="1400" smtClean="0">
                <a:solidFill>
                  <a:schemeClr val="tx1"/>
                </a:solidFill>
              </a:rPr>
              <a:t>URI notice </a:t>
            </a:r>
            <a:r>
              <a:rPr lang="fr-FR" sz="1400">
                <a:solidFill>
                  <a:schemeClr val="tx1"/>
                </a:solidFill>
              </a:rPr>
              <a:t>catalogue général : </a:t>
            </a:r>
            <a:r>
              <a:rPr lang="fr-FR" sz="1400">
                <a:solidFill>
                  <a:schemeClr val="tx1"/>
                </a:solidFill>
                <a:hlinkClick r:id="rId4"/>
              </a:rPr>
              <a:t>http://catalogue.bnf.fr/ark:/</a:t>
            </a:r>
            <a:r>
              <a:rPr lang="fr-FR" sz="1400" smtClean="0">
                <a:solidFill>
                  <a:schemeClr val="tx1"/>
                </a:solidFill>
                <a:hlinkClick r:id="rId4"/>
              </a:rPr>
              <a:t>12148/cb13908188k</a:t>
            </a:r>
            <a:r>
              <a:rPr lang="fr-FR" sz="1400" smtClean="0">
                <a:solidFill>
                  <a:schemeClr val="tx1"/>
                </a:solidFill>
              </a:rPr>
              <a:t> </a:t>
            </a:r>
            <a:endParaRPr lang="fr-FR" sz="1400">
              <a:solidFill>
                <a:schemeClr val="tx1"/>
              </a:solidFill>
            </a:endParaRPr>
          </a:p>
          <a:p>
            <a:r>
              <a:rPr lang="fr-FR" sz="1400">
                <a:solidFill>
                  <a:schemeClr val="tx1"/>
                </a:solidFill>
              </a:rPr>
              <a:t>http://</a:t>
            </a:r>
            <a:r>
              <a:rPr lang="fr-FR" sz="1400" smtClean="0">
                <a:solidFill>
                  <a:schemeClr val="tx1"/>
                </a:solidFill>
              </a:rPr>
              <a:t>overture.doremus.org/expression/d72301f0-0aba-3ba6-93e5-c4efbee9c6ea</a:t>
            </a:r>
          </a:p>
          <a:p>
            <a:r>
              <a:rPr lang="fr-FR" sz="1400" smtClean="0">
                <a:solidFill>
                  <a:schemeClr val="tx1"/>
                </a:solidFill>
              </a:rPr>
              <a:t>http://data.doremus.org/expression/37932fbc-fef3-3edb-9fae-1eec9b4be01d (</a:t>
            </a:r>
            <a:r>
              <a:rPr lang="fr-FR" sz="1400" err="1" smtClean="0">
                <a:solidFill>
                  <a:schemeClr val="tx1"/>
                </a:solidFill>
              </a:rPr>
              <a:t>Philarmonie</a:t>
            </a:r>
            <a:r>
              <a:rPr lang="fr-FR" sz="1400" smtClean="0">
                <a:solidFill>
                  <a:schemeClr val="tx1"/>
                </a:solidFill>
              </a:rPr>
              <a:t> Opus 27 n°2)</a:t>
            </a:r>
          </a:p>
          <a:p>
            <a:r>
              <a:rPr lang="fr-FR" sz="1400" smtClean="0">
                <a:solidFill>
                  <a:schemeClr val="tx1"/>
                </a:solidFill>
              </a:rPr>
              <a:t>http://overture.doremus.org/expression/37932fbc-fef3-3edb-9fae-1eec9b4be01d </a:t>
            </a:r>
          </a:p>
          <a:p>
            <a:pPr marL="0" indent="0">
              <a:buNone/>
            </a:pPr>
            <a:endParaRPr lang="fr-FR" sz="1400" smtClean="0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51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28874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Getting started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52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/>
              <a:t>Naming conventions</a:t>
            </a:r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26559" y="3172509"/>
            <a:ext cx="8610114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 Classes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U, CLU </a:t>
            </a:r>
            <a:r>
              <a:rPr lang="fr-FR" sz="2400" dirty="0" smtClean="0">
                <a:latin typeface="+mn-lt"/>
                <a:ea typeface="+mn-ea"/>
                <a:cs typeface="+mn-cs"/>
                <a:sym typeface="Helvetica Light"/>
              </a:rPr>
              <a:t>= Propriétés </a:t>
            </a:r>
            <a:r>
              <a:rPr lang="fr-FR" sz="2400" dirty="0" err="1" smtClean="0">
                <a:latin typeface="+mn-lt"/>
                <a:ea typeface="+mn-ea"/>
                <a:cs typeface="+mn-cs"/>
                <a:sym typeface="Helvetica Light"/>
              </a:rPr>
              <a:t>Doremus</a:t>
            </a:r>
            <a:endParaRPr 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Classes CIDOC-CRM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 Light"/>
              </a:rPr>
              <a:t>P</a:t>
            </a:r>
            <a:r>
              <a:rPr lang="fr-FR" sz="2400" dirty="0" smtClean="0">
                <a:latin typeface="+mn-lt"/>
                <a:ea typeface="+mn-ea"/>
                <a:cs typeface="+mn-cs"/>
                <a:sym typeface="Helvetica Light"/>
              </a:rPr>
              <a:t> = </a:t>
            </a:r>
            <a:r>
              <a:rPr lang="fr-FR" sz="2400" dirty="0" smtClean="0">
                <a:sym typeface="Helvetica Light"/>
              </a:rPr>
              <a:t>Propriétés CIDOC-CRM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Classes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FRBRoo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b="1" dirty="0" smtClean="0">
                <a:solidFill>
                  <a:schemeClr val="accent4"/>
                </a:solidFill>
                <a:sym typeface="Helvetica Light"/>
              </a:rPr>
              <a:t>R</a:t>
            </a:r>
            <a:r>
              <a:rPr lang="fr-FR" sz="2400" dirty="0" smtClean="0">
                <a:sym typeface="Helvetica Light"/>
              </a:rPr>
              <a:t> = Propriétés </a:t>
            </a:r>
            <a:r>
              <a:rPr lang="fr-FR" sz="2400" dirty="0" err="1" smtClean="0">
                <a:sym typeface="Helvetica Light"/>
              </a:rPr>
              <a:t>FRBRoo</a:t>
            </a:r>
            <a:endParaRPr lang="fr-FR" sz="2400" dirty="0" smtClean="0"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fr-FR" sz="2400" dirty="0" smtClean="0"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b="1" dirty="0" smtClean="0">
                <a:solidFill>
                  <a:schemeClr val="accent4"/>
                </a:solidFill>
                <a:sym typeface="Helvetica Light"/>
              </a:rPr>
              <a:t>CLP</a:t>
            </a:r>
            <a:r>
              <a:rPr lang="fr-FR" sz="2400" b="1" dirty="0">
                <a:solidFill>
                  <a:schemeClr val="accent4"/>
                </a:solidFill>
                <a:sym typeface="Helvetica Light"/>
              </a:rPr>
              <a:t>, </a:t>
            </a:r>
            <a:r>
              <a:rPr lang="fr-FR" sz="2400" b="1" dirty="0" smtClean="0">
                <a:solidFill>
                  <a:schemeClr val="accent4"/>
                </a:solidFill>
                <a:sym typeface="Helvetica Light"/>
              </a:rPr>
              <a:t>CLR </a:t>
            </a:r>
            <a:r>
              <a:rPr lang="fr-FR" sz="2400" dirty="0" smtClean="0">
                <a:sym typeface="Helvetica Light"/>
              </a:rPr>
              <a:t>= peuvent être des propriétés </a:t>
            </a:r>
            <a:r>
              <a:rPr lang="fr-FR" sz="2400" dirty="0" err="1">
                <a:sym typeface="Helvetica Light"/>
              </a:rPr>
              <a:t>FRBRoo</a:t>
            </a:r>
            <a:r>
              <a:rPr lang="fr-FR" sz="2400" dirty="0">
                <a:sym typeface="Helvetica Light"/>
              </a:rPr>
              <a:t> </a:t>
            </a:r>
            <a:r>
              <a:rPr lang="fr-FR" sz="2400" dirty="0" smtClean="0">
                <a:sym typeface="Helvetica Light"/>
              </a:rPr>
              <a:t>ou </a:t>
            </a:r>
            <a:r>
              <a:rPr lang="fr-FR" sz="2400" dirty="0" err="1" smtClean="0">
                <a:sym typeface="Helvetica Light"/>
              </a:rPr>
              <a:t>Doremus</a:t>
            </a:r>
            <a:endParaRPr lang="fr-FR" sz="2400" dirty="0"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5824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Getting started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53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 smtClean="0"/>
              <a:t>How to use the </a:t>
            </a:r>
            <a:r>
              <a:rPr lang="fr-FR" sz="5400" dirty="0" err="1" smtClean="0"/>
              <a:t>next</a:t>
            </a:r>
            <a:r>
              <a:rPr lang="fr-FR" sz="5400" dirty="0" smtClean="0"/>
              <a:t> </a:t>
            </a:r>
            <a:r>
              <a:rPr lang="fr-FR" sz="5400" dirty="0" err="1" smtClean="0"/>
              <a:t>slides</a:t>
            </a:r>
            <a:r>
              <a:rPr lang="fr-FR" sz="5400" dirty="0" smtClean="0"/>
              <a:t> ?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680138" y="2467895"/>
            <a:ext cx="1413186" cy="970156"/>
            <a:chOff x="2809037" y="6043961"/>
            <a:chExt cx="1413186" cy="970156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00666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Appellation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  <a:hlinkClick r:id="rId3"/>
                </a:rPr>
                <a:t>M2</a:t>
              </a:r>
              <a:r>
                <a:rPr lang="fr-FR" sz="1050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Opus </a:t>
              </a:r>
              <a:r>
                <a:rPr lang="fr-FR" sz="1050" err="1" smtClean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statement</a:t>
              </a:r>
              <a:endPara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8" name="Imag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75" y="2501454"/>
            <a:ext cx="244287" cy="24428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8" idx="3"/>
          </p:cNvCxnSpPr>
          <p:nvPr/>
        </p:nvCxnSpPr>
        <p:spPr>
          <a:xfrm flipV="1">
            <a:off x="2084162" y="2615878"/>
            <a:ext cx="659038" cy="7720"/>
          </a:xfrm>
          <a:prstGeom prst="straightConnector1">
            <a:avLst/>
          </a:prstGeom>
          <a:noFill/>
          <a:ln w="5715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ZoneTexte 9"/>
          <p:cNvSpPr txBox="1"/>
          <p:nvPr/>
        </p:nvSpPr>
        <p:spPr>
          <a:xfrm>
            <a:off x="3079446" y="1830260"/>
            <a:ext cx="9918924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Click to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visualize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properties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and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environment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of the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resource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in the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triplestore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(</a:t>
            </a:r>
            <a:r>
              <a:rPr lang="fr-FR" sz="2000" dirty="0"/>
              <a:t>http://</a:t>
            </a:r>
            <a:r>
              <a:rPr lang="fr-FR" sz="2000" dirty="0" smtClean="0"/>
              <a:t>data.doremus.org/sparql)</a:t>
            </a:r>
            <a:endParaRPr lang="fr-FR" sz="2000" dirty="0" smtClean="0">
              <a:latin typeface="+mn-lt"/>
              <a:ea typeface="+mn-ea"/>
              <a:cs typeface="+mn-cs"/>
              <a:sym typeface="Helvetica Light"/>
            </a:endParaRPr>
          </a:p>
          <a:p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sql:describe-mode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"SCBD"</a:t>
            </a:r>
          </a:p>
          <a:p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DESCRIBE </a:t>
            </a:r>
            <a:r>
              <a:rPr lang="fr-FR" sz="1600" i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 de la ressource</a:t>
            </a:r>
          </a:p>
          <a:p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Helvetica Light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1125253" y="3044512"/>
            <a:ext cx="0" cy="787078"/>
          </a:xfrm>
          <a:prstGeom prst="straightConnector1">
            <a:avLst/>
          </a:prstGeom>
          <a:noFill/>
          <a:ln w="5715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ZoneTexte 11"/>
          <p:cNvSpPr txBox="1"/>
          <p:nvPr/>
        </p:nvSpPr>
        <p:spPr>
          <a:xfrm>
            <a:off x="997932" y="3993568"/>
            <a:ext cx="99189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ym typeface="Helvetica Light"/>
              </a:rPr>
              <a:t>Click 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to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access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description of the class in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Doremus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smtClean="0">
                <a:sym typeface="Helvetica Light"/>
              </a:rPr>
              <a:t>documentation</a:t>
            </a:r>
            <a:endParaRPr lang="fr-FR" sz="2000" dirty="0" smtClean="0"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613173" y="6100237"/>
            <a:ext cx="2920956" cy="1355230"/>
          </a:xfrm>
          <a:prstGeom prst="roundRect">
            <a:avLst>
              <a:gd name="adj" fmla="val 7904"/>
            </a:avLst>
          </a:prstGeom>
          <a:solidFill>
            <a:schemeClr val="bg1"/>
          </a:solidFill>
          <a:ln w="12700" cap="flat">
            <a:solidFill>
              <a:srgbClr val="B04533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50800" numCol="1" spcCol="38100" rtlCol="0" anchor="t">
            <a:noAutofit/>
          </a:bodyPr>
          <a:lstStyle/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title</a:t>
            </a:r>
            <a:r>
              <a: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"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quasi </a:t>
            </a:r>
            <a:r>
              <a:rPr lang="fr-FR" sz="105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una</a:t>
            </a:r>
            <a:r>
              <a:rPr lang="fr-FR" sz="105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fantasia</a:t>
            </a:r>
            <a:r>
              <a:rPr 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order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number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14</a:t>
            </a:r>
            <a:r>
              <a:rPr lang="fr-FR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"</a:t>
            </a:r>
            <a:endParaRPr 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has genre: </a:t>
            </a:r>
            <a:r>
              <a:rPr lang="fr-FR" sz="105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  <a:hlinkClick r:id="rId6" invalidUrl="http://data.doremus.org/sparql?default-graph-uri=&amp;query=DEFINE+sql:describe-mode+&quot;CBD&quot;&#10;describe+&lt;http://data.doremus.org/vocabulary/iaml/genre/sn&gt;+where&#10;{}&#10;&amp;format=text/html&amp;timeout=0&amp;debug=on"/>
              </a:rPr>
              <a:t>sonata</a:t>
            </a:r>
            <a:endParaRPr lang="fr-FR" sz="105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171450" indent="-1714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05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key: </a:t>
            </a:r>
            <a:r>
              <a:rPr lang="fr-FR" sz="1050">
                <a:hlinkClick r:id="rId7" invalidUrl="http://data.doremus.org/sparql?default-graph-uri=&amp;query=DEFINE+sql:describe-mode+&quot;CBD&quot;&#10;describe+&lt;http://data.doremus.org/vocabulary/key/cxm&gt;+where&#10;{}&#10;&amp;format=text/html&amp;timeout=0&amp;debug=on"/>
              </a:rPr>
              <a:t>C </a:t>
            </a:r>
            <a:r>
              <a:rPr lang="fr-FR" sz="1050" err="1">
                <a:hlinkClick r:id="rId7" invalidUrl="http://data.doremus.org/sparql?default-graph-uri=&amp;query=DEFINE+sql:describe-mode+&quot;CBD&quot;&#10;describe+&lt;http://data.doremus.org/vocabulary/key/cxm&gt;+where&#10;{}&#10;&amp;format=text/html&amp;timeout=0&amp;debug=on"/>
              </a:rPr>
              <a:t>sharp</a:t>
            </a:r>
            <a:r>
              <a:rPr lang="fr-FR" sz="1050">
                <a:hlinkClick r:id="rId7" invalidUrl="http://data.doremus.org/sparql?default-graph-uri=&amp;query=DEFINE+sql:describe-mode+&quot;CBD&quot;&#10;describe+&lt;http://data.doremus.org/vocabulary/key/cxm&gt;+where&#10;{}&#10;&amp;format=text/html&amp;timeout=0&amp;debug=on"/>
              </a:rPr>
              <a:t> Minor</a:t>
            </a:r>
            <a:endParaRPr lang="fr-FR" sz="105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13173" y="5358206"/>
            <a:ext cx="1413186" cy="970156"/>
            <a:chOff x="2809037" y="6043961"/>
            <a:chExt cx="1413186" cy="970156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2809037" y="6043961"/>
              <a:ext cx="1413186" cy="970156"/>
            </a:xfrm>
            <a:prstGeom prst="roundRect">
              <a:avLst>
                <a:gd name="adj" fmla="val 7904"/>
              </a:avLst>
            </a:prstGeom>
            <a:solidFill>
              <a:srgbClr val="B04533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rPr>
                <a:t>Expression</a:t>
              </a:r>
              <a:endParaRPr lang="fr-FR" sz="1200" b="1">
                <a:solidFill>
                  <a:srgbClr val="FFFFFF"/>
                </a:solidFill>
                <a:sym typeface="Helvetica Light"/>
              </a:endParaRPr>
            </a:p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endParaRPr lang="fr-FR" sz="1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2876003" y="6384482"/>
              <a:ext cx="1279255" cy="51512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F22 Self-</a:t>
              </a:r>
              <a:r>
                <a:rPr lang="fr-FR" sz="1050" err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Contained</a:t>
              </a:r>
              <a:r>
                <a:rPr lang="fr-FR" sz="105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Light"/>
                </a:rPr>
                <a:t> Expression</a:t>
              </a:r>
            </a:p>
          </p:txBody>
        </p:sp>
      </p:grpSp>
      <p:pic>
        <p:nvPicPr>
          <p:cNvPr id="17" name="Image 16">
            <a:hlinkClick r:id="rId8" invalidUrl="http://data.doremus.org/sparql?default-graph-uri=&amp;query=DEFINE+sql:describe-mode+&quot;SCBD&quot;&#10;describe+&lt;http://data.doremus.org/expression/d72301f0-0aba-3ba6-93e5-c4efbee9c6ea&gt;+where&#10;{}&#10;&amp;format=text/html&amp;timeout=0&amp;debug=on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69" y="5392582"/>
            <a:ext cx="244287" cy="244287"/>
          </a:xfrm>
          <a:prstGeom prst="rect">
            <a:avLst/>
          </a:prstGeom>
        </p:spPr>
      </p:pic>
      <p:sp>
        <p:nvSpPr>
          <p:cNvPr id="18" name="Pentagone 17"/>
          <p:cNvSpPr/>
          <p:nvPr/>
        </p:nvSpPr>
        <p:spPr>
          <a:xfrm flipH="1">
            <a:off x="2057622" y="7129432"/>
            <a:ext cx="420614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keys</a:t>
            </a:r>
            <a:endParaRPr kumimoji="0" 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Pentagone 18">
            <a:hlinkClick r:id="rId9" invalidUrl="http://data.doremus.org/sparql?default-graph-uri=&amp;query=DEFINE+sql:describe-mode+&quot;CBD&quot;&#10;describe+&lt;http://data.doremus.org/vocabulary/iaml/genre/&gt;+where&#10;{}&#10;&amp;format=text/html&amp;timeout=0&amp;debug=on"/>
          </p:cNvPr>
          <p:cNvSpPr/>
          <p:nvPr/>
        </p:nvSpPr>
        <p:spPr>
          <a:xfrm flipH="1">
            <a:off x="2057622" y="6891596"/>
            <a:ext cx="502088" cy="161583"/>
          </a:xfrm>
          <a:prstGeom prst="homePlat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36000" bIns="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05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genre</a:t>
            </a:r>
            <a:endParaRPr kumimoji="0" lang="fr-FR" sz="10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1893963" y="5671788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1918110" y="5956290"/>
            <a:ext cx="129219" cy="129219"/>
          </a:xfrm>
          <a:prstGeom prst="ellipse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2661813" y="6983962"/>
            <a:ext cx="1088384" cy="1"/>
          </a:xfrm>
          <a:prstGeom prst="straightConnector1">
            <a:avLst/>
          </a:prstGeom>
          <a:noFill/>
          <a:ln w="5715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ZoneTexte 22"/>
          <p:cNvSpPr txBox="1"/>
          <p:nvPr/>
        </p:nvSpPr>
        <p:spPr>
          <a:xfrm>
            <a:off x="3899354" y="6349730"/>
            <a:ext cx="9918924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ym typeface="Helvetica Light"/>
              </a:rPr>
              <a:t>Click </a:t>
            </a:r>
            <a:r>
              <a:rPr lang="fr-FR" sz="2000" smtClean="0">
                <a:latin typeface="+mn-lt"/>
                <a:ea typeface="+mn-ea"/>
                <a:cs typeface="+mn-cs"/>
                <a:sym typeface="Helvetica Light"/>
              </a:rPr>
              <a:t>to </a:t>
            </a:r>
            <a:r>
              <a:rPr lang="fr-FR" sz="2000" err="1" smtClean="0">
                <a:latin typeface="+mn-lt"/>
                <a:ea typeface="+mn-ea"/>
                <a:cs typeface="+mn-cs"/>
                <a:sym typeface="Helvetica Light"/>
              </a:rPr>
              <a:t>access</a:t>
            </a:r>
            <a:r>
              <a:rPr lang="fr-FR" sz="2000" smtClean="0">
                <a:latin typeface="+mn-lt"/>
                <a:ea typeface="+mn-ea"/>
                <a:cs typeface="+mn-cs"/>
                <a:sym typeface="Helvetica Light"/>
              </a:rPr>
              <a:t> description of the </a:t>
            </a:r>
            <a:r>
              <a:rPr lang="fr-FR" sz="2000" err="1" smtClean="0">
                <a:latin typeface="+mn-lt"/>
                <a:ea typeface="+mn-ea"/>
                <a:cs typeface="+mn-cs"/>
                <a:sym typeface="Helvetica Light"/>
              </a:rPr>
              <a:t>controlled</a:t>
            </a:r>
            <a:r>
              <a:rPr lang="fr-FR" sz="200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err="1" smtClean="0">
                <a:latin typeface="+mn-lt"/>
                <a:ea typeface="+mn-ea"/>
                <a:cs typeface="+mn-cs"/>
                <a:sym typeface="Helvetica Light"/>
              </a:rPr>
              <a:t>vocabulary</a:t>
            </a:r>
            <a:r>
              <a:rPr lang="fr-FR" sz="200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>
                <a:sym typeface="Helvetica Light"/>
              </a:rPr>
              <a:t>in the </a:t>
            </a:r>
            <a:r>
              <a:rPr lang="fr-FR" sz="2000" err="1">
                <a:sym typeface="Helvetica Light"/>
              </a:rPr>
              <a:t>Doremus</a:t>
            </a:r>
            <a:r>
              <a:rPr lang="fr-FR" sz="2000">
                <a:sym typeface="Helvetica Light"/>
              </a:rPr>
              <a:t> </a:t>
            </a:r>
            <a:r>
              <a:rPr lang="fr-FR" sz="2000" err="1">
                <a:sym typeface="Helvetica Light"/>
              </a:rPr>
              <a:t>triplestore</a:t>
            </a:r>
            <a:r>
              <a:rPr lang="fr-FR" sz="2000">
                <a:sym typeface="Helvetica Light"/>
              </a:rPr>
              <a:t> </a:t>
            </a:r>
            <a:endParaRPr lang="fr-FR" sz="2000" smtClean="0">
              <a:latin typeface="+mn-lt"/>
              <a:ea typeface="+mn-ea"/>
              <a:cs typeface="+mn-cs"/>
              <a:sym typeface="Helvetica Light"/>
            </a:endParaRPr>
          </a:p>
          <a:p>
            <a:r>
              <a:rPr lang="fr-FR" sz="160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fr-FR" sz="1600" err="1">
                <a:latin typeface="Courier New" panose="02070309020205020404" pitchFamily="49" charset="0"/>
                <a:cs typeface="Courier New" panose="02070309020205020404" pitchFamily="49" charset="0"/>
              </a:rPr>
              <a:t>sql:describe-mode</a:t>
            </a:r>
            <a:r>
              <a:rPr lang="fr-FR" sz="1600">
                <a:latin typeface="Courier New" panose="02070309020205020404" pitchFamily="49" charset="0"/>
                <a:cs typeface="Courier New" panose="02070309020205020404" pitchFamily="49" charset="0"/>
              </a:rPr>
              <a:t> "CBD"</a:t>
            </a:r>
          </a:p>
          <a:p>
            <a:r>
              <a:rPr lang="fr-FR" sz="1600">
                <a:latin typeface="Courier New" panose="02070309020205020404" pitchFamily="49" charset="0"/>
                <a:cs typeface="Courier New" panose="02070309020205020404" pitchFamily="49" charset="0"/>
              </a:rPr>
              <a:t>DESCRIBE </a:t>
            </a:r>
            <a:r>
              <a:rPr lang="fr-FR" sz="1600" i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 </a:t>
            </a:r>
            <a:r>
              <a:rPr lang="fr-FR" sz="1600" i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la ressource</a:t>
            </a:r>
          </a:p>
          <a:p>
            <a:r>
              <a:rPr lang="fr-FR" sz="160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fr-F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fr-FR" sz="1600"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1483166" y="7372038"/>
            <a:ext cx="0" cy="451221"/>
          </a:xfrm>
          <a:prstGeom prst="straightConnector1">
            <a:avLst/>
          </a:prstGeom>
          <a:noFill/>
          <a:ln w="5715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/>
          <p:cNvSpPr txBox="1"/>
          <p:nvPr/>
        </p:nvSpPr>
        <p:spPr>
          <a:xfrm>
            <a:off x="1386731" y="7867688"/>
            <a:ext cx="9918924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ym typeface="Helvetica Light"/>
              </a:rPr>
              <a:t>Click </a:t>
            </a:r>
            <a:r>
              <a:rPr lang="fr-FR" sz="2000" smtClean="0">
                <a:sym typeface="Helvetica Light"/>
              </a:rPr>
              <a:t>to </a:t>
            </a:r>
            <a:r>
              <a:rPr lang="fr-FR" sz="2000" err="1">
                <a:sym typeface="Helvetica Light"/>
              </a:rPr>
              <a:t>access</a:t>
            </a:r>
            <a:r>
              <a:rPr lang="fr-FR" sz="2000">
                <a:sym typeface="Helvetica Light"/>
              </a:rPr>
              <a:t> </a:t>
            </a:r>
            <a:r>
              <a:rPr lang="fr-FR" sz="2000" smtClean="0">
                <a:sym typeface="Helvetica Light"/>
              </a:rPr>
              <a:t>concept description </a:t>
            </a:r>
            <a:r>
              <a:rPr lang="fr-FR" sz="2000">
                <a:sym typeface="Helvetica Light"/>
              </a:rPr>
              <a:t>in the </a:t>
            </a:r>
            <a:r>
              <a:rPr lang="fr-FR" sz="2000" err="1">
                <a:sym typeface="Helvetica Light"/>
              </a:rPr>
              <a:t>Doremus</a:t>
            </a:r>
            <a:r>
              <a:rPr lang="fr-FR" sz="2000">
                <a:sym typeface="Helvetica Light"/>
              </a:rPr>
              <a:t> </a:t>
            </a:r>
            <a:r>
              <a:rPr lang="fr-FR" sz="2000" err="1">
                <a:sym typeface="Helvetica Light"/>
              </a:rPr>
              <a:t>triplestore</a:t>
            </a:r>
            <a:r>
              <a:rPr lang="fr-FR" sz="2000">
                <a:sym typeface="Helvetica Light"/>
              </a:rPr>
              <a:t> </a:t>
            </a:r>
            <a:endParaRPr lang="fr-FR" sz="2000" smtClean="0">
              <a:sym typeface="Helvetica Light"/>
            </a:endParaRPr>
          </a:p>
          <a:p>
            <a:r>
              <a:rPr lang="fr-FR" sz="160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fr-FR" sz="1600" err="1">
                <a:latin typeface="Courier New" panose="02070309020205020404" pitchFamily="49" charset="0"/>
                <a:cs typeface="Courier New" panose="02070309020205020404" pitchFamily="49" charset="0"/>
              </a:rPr>
              <a:t>sql:describe-mode</a:t>
            </a:r>
            <a:r>
              <a:rPr lang="fr-FR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"CBD</a:t>
            </a:r>
            <a:r>
              <a:rPr lang="fr-FR" sz="160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fr-FR" sz="1600">
                <a:latin typeface="Courier New" panose="02070309020205020404" pitchFamily="49" charset="0"/>
                <a:cs typeface="Courier New" panose="02070309020205020404" pitchFamily="49" charset="0"/>
              </a:rPr>
              <a:t>DESCRIBE </a:t>
            </a:r>
            <a:r>
              <a:rPr lang="fr-FR" sz="1600" i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 de la ressource</a:t>
            </a:r>
          </a:p>
          <a:p>
            <a:r>
              <a:rPr lang="fr-FR" sz="160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fr-F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fr-FR" sz="1600"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1468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model overview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54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/>
              <a:t>Timeline</a:t>
            </a:r>
            <a:endParaRPr lang="fr-FR"/>
          </a:p>
        </p:txBody>
      </p:sp>
      <p:cxnSp>
        <p:nvCxnSpPr>
          <p:cNvPr id="5" name="Connecteur droit 4"/>
          <p:cNvCxnSpPr/>
          <p:nvPr/>
        </p:nvCxnSpPr>
        <p:spPr>
          <a:xfrm>
            <a:off x="889000" y="5034911"/>
            <a:ext cx="14655800" cy="0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ZoneTexte 5"/>
          <p:cNvSpPr txBox="1"/>
          <p:nvPr/>
        </p:nvSpPr>
        <p:spPr>
          <a:xfrm>
            <a:off x="1282700" y="3678479"/>
            <a:ext cx="326200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1801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it-IT" sz="1600" b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Composition</a:t>
            </a:r>
            <a:r>
              <a:rPr 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lang="it-IT" sz="16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Sonata quasi una fantasia</a:t>
            </a:r>
            <a:r>
              <a:rPr lang="it-IT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by </a:t>
            </a:r>
            <a:r>
              <a:rPr lang="it-IT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Beethoven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228335" y="5432744"/>
            <a:ext cx="24723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1802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First publication </a:t>
            </a: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of music score</a:t>
            </a:r>
          </a:p>
        </p:txBody>
      </p:sp>
      <p:sp>
        <p:nvSpPr>
          <p:cNvPr id="8" name="Ellipse 7"/>
          <p:cNvSpPr/>
          <p:nvPr/>
        </p:nvSpPr>
        <p:spPr>
          <a:xfrm>
            <a:off x="1913717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234802" y="6041541"/>
            <a:ext cx="322711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2003 ??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Publication of concert program </a:t>
            </a: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: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2</a:t>
            </a:r>
            <a:r>
              <a:rPr lang="fr-FR" sz="16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nd</a:t>
            </a: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to 6</a:t>
            </a:r>
            <a:r>
              <a:rPr lang="fr-FR" sz="1600" baseline="30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May </a:t>
            </a: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2004</a:t>
            </a:r>
            <a:endParaRPr lang="fr-FR" sz="1600" dirty="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Concert Nocturne 1 Clairs de </a:t>
            </a: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lune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at</a:t>
            </a: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 Philharmonie of </a:t>
            </a: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Paris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fr-FR" sz="16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Programme de salle</a:t>
            </a:r>
            <a:endParaRPr lang="fr-FR" sz="16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014075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203685" y="3795218"/>
            <a:ext cx="324768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chemeClr val="tx1"/>
                </a:solidFill>
                <a:sym typeface="Helvetica Light"/>
              </a:rPr>
              <a:t>2</a:t>
            </a:r>
            <a:r>
              <a:rPr lang="fr-FR" sz="1600" baseline="30000" dirty="0">
                <a:solidFill>
                  <a:schemeClr val="tx1"/>
                </a:solidFill>
                <a:sym typeface="Helvetica Light"/>
              </a:rPr>
              <a:t>nd</a:t>
            </a:r>
            <a:r>
              <a:rPr lang="fr-FR" sz="1600" dirty="0">
                <a:solidFill>
                  <a:schemeClr val="tx1"/>
                </a:solidFill>
                <a:sym typeface="Helvetica Light"/>
              </a:rPr>
              <a:t> </a:t>
            </a: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May </a:t>
            </a:r>
            <a:r>
              <a:rPr lang="fr-FR" sz="1600" dirty="0">
                <a:solidFill>
                  <a:schemeClr val="tx1"/>
                </a:solidFill>
                <a:sym typeface="Helvetica Light"/>
              </a:rPr>
              <a:t>2004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tx1"/>
                </a:solidFill>
                <a:sym typeface="Helvetica Light"/>
              </a:rPr>
              <a:t>Concert </a:t>
            </a:r>
            <a:r>
              <a:rPr lang="fr-FR" sz="1600" dirty="0">
                <a:solidFill>
                  <a:schemeClr val="tx1"/>
                </a:solidFill>
                <a:sym typeface="Helvetica Light"/>
              </a:rPr>
              <a:t>Nocturne 1 Clairs de lune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chemeClr val="tx1"/>
                </a:solidFill>
                <a:sym typeface="Helvetica Light"/>
              </a:rPr>
              <a:t>at Philharmonie of Paris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200315" y="5304591"/>
            <a:ext cx="366806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chemeClr val="tx1"/>
                </a:solidFill>
                <a:sym typeface="Helvetica Light"/>
              </a:rPr>
              <a:t>2</a:t>
            </a:r>
            <a:r>
              <a:rPr lang="fr-FR" sz="1600" baseline="30000" dirty="0">
                <a:solidFill>
                  <a:schemeClr val="tx1"/>
                </a:solidFill>
                <a:sym typeface="Helvetica Light"/>
              </a:rPr>
              <a:t>nd</a:t>
            </a:r>
            <a:r>
              <a:rPr lang="fr-FR" sz="1600" dirty="0">
                <a:solidFill>
                  <a:schemeClr val="tx1"/>
                </a:solidFill>
                <a:sym typeface="Helvetica Light"/>
              </a:rPr>
              <a:t> </a:t>
            </a:r>
            <a:r>
              <a:rPr lang="fr-FR" sz="1600" dirty="0" smtClean="0">
                <a:solidFill>
                  <a:schemeClr val="tx1"/>
                </a:solidFill>
                <a:sym typeface="Helvetica Light"/>
              </a:rPr>
              <a:t>May </a:t>
            </a:r>
            <a:r>
              <a:rPr lang="fr-FR" sz="1600" dirty="0">
                <a:solidFill>
                  <a:schemeClr val="tx1"/>
                </a:solidFill>
                <a:sym typeface="Helvetica Light"/>
              </a:rPr>
              <a:t>2004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/>
                </a:solidFill>
                <a:sym typeface="Helvetica Light"/>
              </a:rPr>
              <a:t>Recording</a:t>
            </a:r>
            <a:r>
              <a:rPr lang="en-US" sz="1600" dirty="0">
                <a:solidFill>
                  <a:schemeClr val="tx1"/>
                </a:solidFill>
                <a:sym typeface="Helvetica Light"/>
              </a:rPr>
              <a:t> of Concert Nocturne 1 </a:t>
            </a:r>
            <a:r>
              <a:rPr lang="en-US" sz="1600" dirty="0" err="1">
                <a:solidFill>
                  <a:schemeClr val="tx1"/>
                </a:solidFill>
                <a:sym typeface="Helvetica Light"/>
              </a:rPr>
              <a:t>Clairs</a:t>
            </a:r>
            <a:r>
              <a:rPr lang="en-US" sz="1600" dirty="0">
                <a:solidFill>
                  <a:schemeClr val="tx1"/>
                </a:solidFill>
                <a:sym typeface="Helvetica Light"/>
              </a:rPr>
              <a:t> de lune. May 2nd 2004. </a:t>
            </a:r>
            <a:r>
              <a:rPr lang="en-US" sz="1600" dirty="0" err="1">
                <a:solidFill>
                  <a:schemeClr val="tx1"/>
                </a:solidFill>
                <a:sym typeface="Helvetica Light"/>
              </a:rPr>
              <a:t>Philharmonie</a:t>
            </a:r>
            <a:r>
              <a:rPr lang="en-US" sz="1600" dirty="0">
                <a:solidFill>
                  <a:schemeClr val="tx1"/>
                </a:solidFill>
                <a:sym typeface="Helvetica Light"/>
              </a:rPr>
              <a:t> of Paris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14784" y="5281859"/>
            <a:ext cx="294151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smtClean="0">
                <a:solidFill>
                  <a:schemeClr val="tx1"/>
                </a:solidFill>
                <a:sym typeface="Helvetica Light"/>
              </a:rPr>
              <a:t>2010</a:t>
            </a:r>
            <a:endParaRPr lang="fr-FR" sz="1600">
              <a:solidFill>
                <a:schemeClr val="tx1"/>
              </a:solidFill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b="1" smtClean="0">
                <a:solidFill>
                  <a:schemeClr val="tx1"/>
                </a:solidFill>
                <a:sym typeface="Helvetica Light"/>
              </a:rPr>
              <a:t>CD publication </a:t>
            </a:r>
            <a:r>
              <a:rPr lang="fr-FR" sz="1600" err="1" smtClean="0">
                <a:solidFill>
                  <a:schemeClr val="tx1"/>
                </a:solidFill>
                <a:sym typeface="Helvetica Light"/>
              </a:rPr>
              <a:t>including</a:t>
            </a:r>
            <a:endParaRPr lang="fr-FR" sz="1600" smtClean="0">
              <a:solidFill>
                <a:schemeClr val="tx1"/>
              </a:solidFill>
              <a:sym typeface="Helvetica Light"/>
            </a:endParaRP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>
                <a:solidFill>
                  <a:schemeClr val="tx1"/>
                </a:solidFill>
                <a:sym typeface="Helvetica Light"/>
              </a:rPr>
              <a:t>« </a:t>
            </a:r>
            <a:r>
              <a:rPr lang="fr-FR" sz="1600" err="1">
                <a:solidFill>
                  <a:schemeClr val="tx1"/>
                </a:solidFill>
                <a:sym typeface="Helvetica Light"/>
              </a:rPr>
              <a:t>Sonata</a:t>
            </a:r>
            <a:r>
              <a:rPr lang="fr-FR" sz="1600">
                <a:solidFill>
                  <a:schemeClr val="tx1"/>
                </a:solidFill>
                <a:sym typeface="Helvetica Light"/>
              </a:rPr>
              <a:t> quasi </a:t>
            </a:r>
            <a:r>
              <a:rPr lang="fr-FR" sz="1600" err="1">
                <a:solidFill>
                  <a:schemeClr val="tx1"/>
                </a:solidFill>
                <a:sym typeface="Helvetica Light"/>
              </a:rPr>
              <a:t>una</a:t>
            </a:r>
            <a:r>
              <a:rPr lang="fr-FR" sz="1600">
                <a:solidFill>
                  <a:schemeClr val="tx1"/>
                </a:solidFill>
                <a:sym typeface="Helvetica Light"/>
              </a:rPr>
              <a:t> Fantasia </a:t>
            </a:r>
            <a:r>
              <a:rPr lang="fr-FR" sz="1600" smtClean="0">
                <a:solidFill>
                  <a:schemeClr val="tx1"/>
                </a:solidFill>
                <a:sym typeface="Helvetica Light"/>
              </a:rPr>
              <a:t>» </a:t>
            </a:r>
            <a:endParaRPr lang="fr-FR" sz="1600">
              <a:solidFill>
                <a:schemeClr val="tx1"/>
              </a:solidFill>
              <a:sym typeface="Helvetica Ligh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00" y="6557706"/>
            <a:ext cx="2010575" cy="11433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9" y="2259033"/>
            <a:ext cx="2227334" cy="1390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85" y="2741781"/>
            <a:ext cx="2022398" cy="10839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80" y="6267685"/>
            <a:ext cx="2101665" cy="1723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87" y="2081963"/>
            <a:ext cx="1299849" cy="1559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9" name="Connecteur droit 18"/>
          <p:cNvCxnSpPr>
            <a:stCxn id="25" idx="0"/>
          </p:cNvCxnSpPr>
          <p:nvPr/>
        </p:nvCxnSpPr>
        <p:spPr>
          <a:xfrm flipV="1">
            <a:off x="1130300" y="3695621"/>
            <a:ext cx="0" cy="118689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0" name="Groupe 19"/>
          <p:cNvGrpSpPr/>
          <p:nvPr/>
        </p:nvGrpSpPr>
        <p:grpSpPr>
          <a:xfrm>
            <a:off x="5904762" y="7616794"/>
            <a:ext cx="2290940" cy="1893821"/>
            <a:chOff x="9857869" y="4086671"/>
            <a:chExt cx="2290940" cy="1893821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60" t="35025" r="30766" b="28556"/>
            <a:stretch/>
          </p:blipFill>
          <p:spPr>
            <a:xfrm>
              <a:off x="9876624" y="4086671"/>
              <a:ext cx="2272185" cy="1893821"/>
            </a:xfrm>
            <a:prstGeom prst="ellipse">
              <a:avLst/>
            </a:prstGeom>
            <a:ln>
              <a:solidFill>
                <a:schemeClr val="tx2"/>
              </a:solidFill>
            </a:ln>
            <a:effectLst>
              <a:softEdge rad="112500"/>
            </a:effectLst>
          </p:spPr>
        </p:pic>
        <p:sp>
          <p:nvSpPr>
            <p:cNvPr id="22" name="Ellipse 21"/>
            <p:cNvSpPr/>
            <p:nvPr/>
          </p:nvSpPr>
          <p:spPr>
            <a:xfrm>
              <a:off x="9857869" y="4279124"/>
              <a:ext cx="1961960" cy="1550529"/>
            </a:xfrm>
            <a:prstGeom prst="ellips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23" name="Connecteur droit 22"/>
          <p:cNvCxnSpPr>
            <a:endCxn id="8" idx="4"/>
          </p:cNvCxnSpPr>
          <p:nvPr/>
        </p:nvCxnSpPr>
        <p:spPr>
          <a:xfrm flipV="1">
            <a:off x="2066117" y="5187311"/>
            <a:ext cx="0" cy="1339291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ZoneTexte 23"/>
          <p:cNvSpPr txBox="1"/>
          <p:nvPr/>
        </p:nvSpPr>
        <p:spPr>
          <a:xfrm>
            <a:off x="10864461" y="3823929"/>
            <a:ext cx="366806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chemeClr val="tx1"/>
                </a:solidFill>
                <a:sym typeface="Helvetica Light"/>
              </a:rPr>
              <a:t>Editing tracks </a:t>
            </a:r>
            <a:r>
              <a:rPr lang="en-US" sz="1600" dirty="0">
                <a:solidFill>
                  <a:schemeClr val="tx1"/>
                </a:solidFill>
                <a:sym typeface="Helvetica Light"/>
              </a:rPr>
              <a:t>of Recording of Concert Nocturne 1 </a:t>
            </a:r>
            <a:r>
              <a:rPr lang="en-US" sz="1600" dirty="0" err="1">
                <a:solidFill>
                  <a:schemeClr val="tx1"/>
                </a:solidFill>
                <a:sym typeface="Helvetica Light"/>
              </a:rPr>
              <a:t>Clairs</a:t>
            </a:r>
            <a:r>
              <a:rPr lang="en-US" sz="1600" dirty="0">
                <a:solidFill>
                  <a:schemeClr val="tx1"/>
                </a:solidFill>
                <a:sym typeface="Helvetica Light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sym typeface="Helvetica Light"/>
              </a:rPr>
              <a:t>lune</a:t>
            </a:r>
            <a:r>
              <a:rPr lang="en-US" sz="1600" dirty="0">
                <a:solidFill>
                  <a:schemeClr val="tx1"/>
                </a:solidFill>
                <a:sym typeface="Helvetica Light"/>
              </a:rPr>
              <a:t>. May 2nd 2004. </a:t>
            </a:r>
            <a:r>
              <a:rPr lang="en-US" sz="1600" dirty="0" err="1">
                <a:solidFill>
                  <a:schemeClr val="tx1"/>
                </a:solidFill>
                <a:sym typeface="Helvetica Light"/>
              </a:rPr>
              <a:t>Philharmonie</a:t>
            </a:r>
            <a:r>
              <a:rPr lang="en-US" sz="1600" dirty="0">
                <a:solidFill>
                  <a:schemeClr val="tx1"/>
                </a:solidFill>
                <a:sym typeface="Helvetica Light"/>
              </a:rPr>
              <a:t> of </a:t>
            </a:r>
            <a:r>
              <a:rPr lang="en-US" sz="1600" dirty="0" smtClean="0">
                <a:solidFill>
                  <a:schemeClr val="tx1"/>
                </a:solidFill>
                <a:sym typeface="Helvetica Light"/>
              </a:rPr>
              <a:t>Paris</a:t>
            </a:r>
            <a:endParaRPr lang="fr-FR" sz="16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977900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6" name="Connecteur droit 25"/>
          <p:cNvCxnSpPr>
            <a:endCxn id="10" idx="4"/>
          </p:cNvCxnSpPr>
          <p:nvPr/>
        </p:nvCxnSpPr>
        <p:spPr>
          <a:xfrm flipV="1">
            <a:off x="6166475" y="5187311"/>
            <a:ext cx="0" cy="2429483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necteur droit 26"/>
          <p:cNvCxnSpPr>
            <a:stCxn id="28" idx="0"/>
          </p:cNvCxnSpPr>
          <p:nvPr/>
        </p:nvCxnSpPr>
        <p:spPr>
          <a:xfrm flipV="1">
            <a:off x="7051285" y="3890861"/>
            <a:ext cx="0" cy="94535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Ellipse 27"/>
          <p:cNvSpPr/>
          <p:nvPr/>
        </p:nvSpPr>
        <p:spPr>
          <a:xfrm>
            <a:off x="6898885" y="48362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Connecteur droit 28"/>
          <p:cNvCxnSpPr>
            <a:endCxn id="30" idx="4"/>
          </p:cNvCxnSpPr>
          <p:nvPr/>
        </p:nvCxnSpPr>
        <p:spPr>
          <a:xfrm flipV="1">
            <a:off x="7049728" y="5245186"/>
            <a:ext cx="3428" cy="1087347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Ellipse 29"/>
          <p:cNvSpPr/>
          <p:nvPr/>
        </p:nvSpPr>
        <p:spPr>
          <a:xfrm>
            <a:off x="6927334" y="4993542"/>
            <a:ext cx="251644" cy="251644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1" name="Connecteur droit 30"/>
          <p:cNvCxnSpPr>
            <a:stCxn id="32" idx="0"/>
          </p:cNvCxnSpPr>
          <p:nvPr/>
        </p:nvCxnSpPr>
        <p:spPr>
          <a:xfrm flipV="1">
            <a:off x="10738520" y="3841518"/>
            <a:ext cx="0" cy="1047447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Ellipse 31"/>
          <p:cNvSpPr/>
          <p:nvPr/>
        </p:nvSpPr>
        <p:spPr>
          <a:xfrm>
            <a:off x="10586120" y="4888965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3" name="Connecteur droit 32"/>
          <p:cNvCxnSpPr>
            <a:endCxn id="34" idx="4"/>
          </p:cNvCxnSpPr>
          <p:nvPr/>
        </p:nvCxnSpPr>
        <p:spPr>
          <a:xfrm flipV="1">
            <a:off x="12062384" y="5187311"/>
            <a:ext cx="0" cy="935804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Ellipse 33"/>
          <p:cNvSpPr/>
          <p:nvPr/>
        </p:nvSpPr>
        <p:spPr>
          <a:xfrm>
            <a:off x="11909984" y="4882511"/>
            <a:ext cx="304800" cy="3048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6" name="Connecteur droit 35"/>
          <p:cNvCxnSpPr>
            <a:endCxn id="10" idx="1"/>
          </p:cNvCxnSpPr>
          <p:nvPr/>
        </p:nvCxnSpPr>
        <p:spPr>
          <a:xfrm>
            <a:off x="2228335" y="4836211"/>
            <a:ext cx="3830377" cy="9093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necteur droit 36"/>
          <p:cNvCxnSpPr/>
          <p:nvPr/>
        </p:nvCxnSpPr>
        <p:spPr>
          <a:xfrm flipV="1">
            <a:off x="3425034" y="3654251"/>
            <a:ext cx="0" cy="1339291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ZoneTexte 37"/>
          <p:cNvSpPr txBox="1"/>
          <p:nvPr/>
        </p:nvSpPr>
        <p:spPr>
          <a:xfrm>
            <a:off x="2734077" y="3305438"/>
            <a:ext cx="247234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16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Premiere</a:t>
            </a:r>
            <a:endParaRPr lang="fr-FR" sz="1600" dirty="0" smtClean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1619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55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 smtClean="0"/>
              <a:t>A</a:t>
            </a:r>
            <a:r>
              <a:rPr lang="fr-FR" dirty="0" smtClean="0"/>
              <a:t> faire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275799" y="2522578"/>
            <a:ext cx="1023517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Mettre à jour la description du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ConceptScheme</a:t>
            </a:r>
            <a:r>
              <a:rPr kumimoji="0" lang="fr-FR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en fonction de nos fiches </a:t>
            </a: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2400" dirty="0"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Changer Comment =&gt;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Decription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pour</a:t>
            </a:r>
            <a:r>
              <a:rPr kumimoji="0" lang="fr-FR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2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ConceptScheme</a:t>
            </a:r>
            <a:endParaRPr kumimoji="0" lang="fr-FR" sz="2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 smtClean="0">
                <a:latin typeface="+mn-lt"/>
                <a:ea typeface="+mn-ea"/>
                <a:cs typeface="+mn-cs"/>
                <a:sym typeface="Helvetica Light"/>
              </a:rPr>
              <a:t>Mettre les dumps des fichiers dans un </a:t>
            </a:r>
            <a:r>
              <a:rPr lang="fr-FR" sz="2400" dirty="0" err="1" smtClean="0">
                <a:latin typeface="+mn-lt"/>
                <a:ea typeface="+mn-ea"/>
                <a:cs typeface="+mn-cs"/>
                <a:sym typeface="Helvetica Light"/>
              </a:rPr>
              <a:t>Github</a:t>
            </a:r>
            <a:r>
              <a:rPr lang="fr-FR" sz="2400" dirty="0" smtClean="0">
                <a:latin typeface="+mn-lt"/>
                <a:ea typeface="+mn-ea"/>
                <a:cs typeface="+mn-cs"/>
                <a:sym typeface="Helvetica Light"/>
              </a:rPr>
              <a:t> (not. vocabulaires contrôlés)</a:t>
            </a:r>
            <a:endParaRPr kumimoji="0" lang="fr-FR" sz="2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54618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25695" y="2695255"/>
            <a:ext cx="4893835" cy="6629400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6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conceptual</a:t>
            </a:r>
            <a:r>
              <a:rPr lang="fr-FR" dirty="0" smtClean="0"/>
              <a:t> to data model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625695" y="6487521"/>
            <a:ext cx="4893835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342900" marR="0" indent="-342900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A point of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view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shared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by a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community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 on a </a:t>
            </a:r>
            <a:r>
              <a:rPr lang="fr-FR" sz="2000" dirty="0" err="1" smtClean="0">
                <a:latin typeface="+mn-lt"/>
                <a:ea typeface="+mn-ea"/>
                <a:cs typeface="+mn-cs"/>
                <a:sym typeface="Helvetica Light"/>
              </a:rPr>
              <a:t>domain</a:t>
            </a:r>
            <a:endParaRPr lang="fr-FR" sz="2000" dirty="0" smtClean="0">
              <a:latin typeface="+mn-lt"/>
              <a:ea typeface="+mn-ea"/>
              <a:cs typeface="+mn-cs"/>
              <a:sym typeface="Helvetica Light"/>
            </a:endParaRPr>
          </a:p>
          <a:p>
            <a:pPr marL="342900" marR="0" indent="-342900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</a:t>
            </a:r>
            <a:r>
              <a:rPr kumimoji="0" 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common</a:t>
            </a: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approach</a:t>
            </a: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</a:t>
            </a:r>
            <a:r>
              <a:rPr lang="fr-FR" sz="2000" dirty="0" smtClean="0">
                <a:latin typeface="+mn-lt"/>
                <a:ea typeface="+mn-ea"/>
                <a:cs typeface="+mn-cs"/>
                <a:sym typeface="Helvetica Light"/>
              </a:rPr>
              <a:t>f data</a:t>
            </a:r>
          </a:p>
          <a:p>
            <a:pPr marL="342900" marR="0" indent="-342900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 </a:t>
            </a:r>
            <a:r>
              <a:rPr kumimoji="0" 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representation</a:t>
            </a: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independent</a:t>
            </a: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kumimoji="0" lang="fr-F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technical</a:t>
            </a:r>
            <a:r>
              <a:rPr kumimoji="0" lang="fr-F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data</a:t>
            </a:r>
            <a:r>
              <a:rPr kumimoji="0" lang="fr-FR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20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representation</a:t>
            </a:r>
            <a:endParaRPr kumimoji="0" lang="fr-FR" sz="2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695" y="2680724"/>
            <a:ext cx="4893835" cy="35673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8993">
            <a:off x="3636877" y="2560106"/>
            <a:ext cx="1820641" cy="182064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1007" flipH="1">
            <a:off x="10561151" y="2560106"/>
            <a:ext cx="1820641" cy="182064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534782" y="3925921"/>
            <a:ext cx="3075660" cy="84125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b="1" dirty="0" smtClean="0">
                <a:sym typeface="Helvetica Light"/>
              </a:rPr>
              <a:t>DOREMUS </a:t>
            </a:r>
            <a:r>
              <a:rPr lang="fr-FR" sz="2400" b="1" dirty="0" err="1">
                <a:sym typeface="Helvetica Light"/>
              </a:rPr>
              <a:t>c</a:t>
            </a:r>
            <a:r>
              <a:rPr lang="fr-FR" sz="2400" b="1" dirty="0" err="1" smtClean="0">
                <a:sym typeface="Helvetica Light"/>
              </a:rPr>
              <a:t>onceptual</a:t>
            </a:r>
            <a:r>
              <a:rPr lang="fr-FR" sz="2400" b="1" dirty="0" smtClean="0">
                <a:sym typeface="Helvetica Light"/>
              </a:rPr>
              <a:t> model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2649023" y="2772799"/>
            <a:ext cx="424887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fr-FR"/>
            </a:defPPr>
            <a:lvl1pPr marL="0" marR="0" indent="0" algn="ctr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fr-FR" b="1" dirty="0" err="1">
                <a:solidFill>
                  <a:schemeClr val="accent4"/>
                </a:solidFill>
                <a:sym typeface="Helvetica Light"/>
              </a:rPr>
              <a:t>Ontology</a:t>
            </a:r>
            <a:r>
              <a:rPr lang="fr-FR" b="1" dirty="0">
                <a:solidFill>
                  <a:schemeClr val="accent4"/>
                </a:solidFill>
                <a:sym typeface="Helvetica Light"/>
              </a:rPr>
              <a:t> OWL </a:t>
            </a:r>
            <a:r>
              <a:rPr lang="fr-FR" b="1" dirty="0" smtClean="0">
                <a:solidFill>
                  <a:schemeClr val="accent4"/>
                </a:solidFill>
                <a:sym typeface="Helvetica Light"/>
              </a:rPr>
              <a:t>for</a:t>
            </a:r>
          </a:p>
          <a:p>
            <a:pPr algn="l"/>
            <a:r>
              <a:rPr lang="fr-FR" b="1" dirty="0" smtClean="0">
                <a:solidFill>
                  <a:schemeClr val="accent4"/>
                </a:solidFill>
                <a:sym typeface="Helvetica Light"/>
              </a:rPr>
              <a:t>RDF </a:t>
            </a:r>
            <a:r>
              <a:rPr lang="fr-FR" b="1" dirty="0">
                <a:solidFill>
                  <a:schemeClr val="accent4"/>
                </a:solidFill>
                <a:sym typeface="Helvetica Light"/>
              </a:rPr>
              <a:t>data </a:t>
            </a:r>
            <a:r>
              <a:rPr lang="fr-FR" b="1" dirty="0" err="1">
                <a:solidFill>
                  <a:schemeClr val="accent4"/>
                </a:solidFill>
                <a:sym typeface="Helvetica Light"/>
              </a:rPr>
              <a:t>representation</a:t>
            </a:r>
            <a:endParaRPr lang="fr-FR" b="1" dirty="0">
              <a:solidFill>
                <a:schemeClr val="accent4"/>
              </a:solidFill>
              <a:sym typeface="Helvetica Light"/>
            </a:endParaRPr>
          </a:p>
          <a:p>
            <a:pPr algn="l"/>
            <a:endParaRPr lang="fr-FR" b="1" dirty="0">
              <a:solidFill>
                <a:schemeClr val="accent4"/>
              </a:solidFill>
              <a:sym typeface="Helvetica Ligh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2438" y="2988243"/>
            <a:ext cx="348567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fr-FR"/>
            </a:defPPr>
            <a:lvl1pPr marL="0" marR="0" indent="0" algn="ctr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fr-FR" dirty="0" err="1">
                <a:sym typeface="Helvetica Light"/>
              </a:rPr>
              <a:t>Entity</a:t>
            </a:r>
            <a:r>
              <a:rPr lang="fr-FR" dirty="0">
                <a:sym typeface="Helvetica Light"/>
              </a:rPr>
              <a:t> Relation data model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5" y="4894628"/>
            <a:ext cx="4371903" cy="30603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64" y="4464405"/>
            <a:ext cx="4534133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64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8403582" y="8923655"/>
            <a:ext cx="516167" cy="379591"/>
          </a:xfrm>
        </p:spPr>
        <p:txBody>
          <a:bodyPr/>
          <a:lstStyle/>
          <a:p>
            <a:fld id="{4C5E9B26-0A83-469E-AEFC-080FBC9320BF}" type="slidenum">
              <a:rPr lang="fr-FR" altLang="fr-FR" smtClean="0"/>
              <a:pPr/>
              <a:t>7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152438" y="899886"/>
            <a:ext cx="15986722" cy="914400"/>
          </a:xfrm>
        </p:spPr>
        <p:txBody>
          <a:bodyPr/>
          <a:lstStyle/>
          <a:p>
            <a:r>
              <a:rPr lang="fr-FR" sz="5400" dirty="0" smtClean="0"/>
              <a:t>DOREMUS bases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7571" y="1785617"/>
            <a:ext cx="3017515" cy="245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9" b="22902"/>
          <a:stretch/>
        </p:blipFill>
        <p:spPr>
          <a:xfrm>
            <a:off x="9494942" y="7727515"/>
            <a:ext cx="1740582" cy="96200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280" y="5498740"/>
            <a:ext cx="1873932" cy="10240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94942" y="8660681"/>
            <a:ext cx="1867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>
                <a:sym typeface="Helvetica Light"/>
                <a:hlinkClick r:id="rId6"/>
              </a:rPr>
              <a:t>http://www.cidoc-crm.org</a:t>
            </a:r>
            <a:endParaRPr lang="fr-FR" sz="1200" dirty="0"/>
          </a:p>
        </p:txBody>
      </p:sp>
      <p:sp>
        <p:nvSpPr>
          <p:cNvPr id="10" name="Rectangle 9"/>
          <p:cNvSpPr/>
          <p:nvPr/>
        </p:nvSpPr>
        <p:spPr>
          <a:xfrm>
            <a:off x="7459726" y="6653935"/>
            <a:ext cx="1397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smtClean="0">
                <a:sym typeface="Helvetica Light"/>
                <a:hlinkClick r:id="rId7"/>
              </a:rPr>
              <a:t>http://www.ifla.org</a:t>
            </a:r>
            <a:endParaRPr lang="fr-FR" sz="1200" dirty="0"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52387" y="4250889"/>
            <a:ext cx="14318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ym typeface="Helvetica Light"/>
                <a:hlinkClick r:id="rId8"/>
              </a:rPr>
              <a:t>http://doremus.org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9789424" y="2991686"/>
            <a:ext cx="644117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ym typeface="Helvetica Light"/>
                <a:hlinkClick r:id="rId9"/>
              </a:rPr>
              <a:t>Conceptual</a:t>
            </a:r>
            <a:r>
              <a:rPr lang="fr-FR" sz="2000" dirty="0" smtClean="0">
                <a:sym typeface="Helvetica Light"/>
                <a:hlinkClick r:id="rId9"/>
              </a:rPr>
              <a:t> model documentation</a:t>
            </a:r>
            <a:r>
              <a:rPr lang="fr-FR" sz="2000" dirty="0" smtClean="0">
                <a:sym typeface="Helvetica Light"/>
              </a:rPr>
              <a:t>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ym typeface="Helvetica Light"/>
                <a:hlinkClick r:id="rId10"/>
              </a:rPr>
              <a:t>Ontology</a:t>
            </a:r>
            <a:r>
              <a:rPr lang="fr-FR" sz="1800" dirty="0" smtClean="0">
                <a:sym typeface="Helvetica Light"/>
              </a:rPr>
              <a:t> </a:t>
            </a:r>
            <a:endParaRPr lang="fr-FR" sz="1800" dirty="0" smtClean="0">
              <a:sym typeface="Helvetica Ligh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1634998" y="7804037"/>
            <a:ext cx="512328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ym typeface="Helvetica Light"/>
                <a:hlinkClick r:id="rId11"/>
              </a:rPr>
              <a:t>Conceptual</a:t>
            </a:r>
            <a:r>
              <a:rPr lang="fr-FR" sz="2000" dirty="0" smtClean="0">
                <a:sym typeface="Helvetica Light"/>
                <a:hlinkClick r:id="rId11"/>
              </a:rPr>
              <a:t> model documentation </a:t>
            </a:r>
            <a:r>
              <a:rPr lang="fr-FR" sz="2000" dirty="0" smtClean="0">
                <a:sym typeface="Helvetica Light"/>
              </a:rPr>
              <a:t>(v6.2.2)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ym typeface="Helvetica Light"/>
                <a:hlinkClick r:id="rId12"/>
              </a:rPr>
              <a:t>Ontology</a:t>
            </a:r>
            <a:r>
              <a:rPr lang="fr-FR" sz="1800" dirty="0" smtClean="0">
                <a:sym typeface="Helvetica Light"/>
              </a:rPr>
              <a:t> </a:t>
            </a:r>
            <a:endParaRPr lang="fr-FR" sz="1800" dirty="0" smtClean="0">
              <a:sym typeface="Helvetica Ligh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148831" y="8004092"/>
            <a:ext cx="13849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FRBR</a:t>
            </a: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9789424" y="5723599"/>
            <a:ext cx="644117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ym typeface="Helvetica Light"/>
                <a:hlinkClick r:id="rId13"/>
              </a:rPr>
              <a:t>Conceptual</a:t>
            </a:r>
            <a:r>
              <a:rPr lang="fr-FR" sz="2000" dirty="0" smtClean="0">
                <a:sym typeface="Helvetica Light"/>
                <a:hlinkClick r:id="rId13"/>
              </a:rPr>
              <a:t> model documentation </a:t>
            </a:r>
            <a:r>
              <a:rPr lang="fr-FR" sz="2000" dirty="0" smtClean="0">
                <a:sym typeface="Helvetica Light"/>
              </a:rPr>
              <a:t>(v2.4)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ym typeface="Helvetica Light"/>
                <a:hlinkClick r:id="rId14"/>
              </a:rPr>
              <a:t>Ontology</a:t>
            </a:r>
            <a:r>
              <a:rPr lang="fr-FR" sz="1800" dirty="0" smtClean="0">
                <a:sym typeface="Helvetica Light"/>
              </a:rPr>
              <a:t> </a:t>
            </a:r>
            <a:endParaRPr lang="fr-FR" sz="1800" dirty="0" smtClean="0">
              <a:sym typeface="Helvetica Light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636" flipH="1">
            <a:off x="5916218" y="7124376"/>
            <a:ext cx="765181" cy="765181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6364">
            <a:off x="9635743" y="6866400"/>
            <a:ext cx="765181" cy="765181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9819" flipH="1">
            <a:off x="7602514" y="4669290"/>
            <a:ext cx="765181" cy="765181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1644914" y="8047300"/>
            <a:ext cx="316416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000" dirty="0" err="1" smtClean="0">
                <a:sym typeface="Helvetica Light"/>
                <a:hlinkClick r:id="rId16"/>
              </a:rPr>
              <a:t>Conceptual</a:t>
            </a:r>
            <a:r>
              <a:rPr lang="fr-FR" sz="2000" dirty="0" smtClean="0">
                <a:sym typeface="Helvetica Light"/>
                <a:hlinkClick r:id="rId16"/>
              </a:rPr>
              <a:t> model documentation</a:t>
            </a:r>
            <a:endParaRPr lang="fr-FR" sz="2000" dirty="0" smtClean="0">
              <a:sym typeface="Helvetica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123871" y="8522182"/>
            <a:ext cx="1397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>
                <a:sym typeface="Helvetica Light"/>
                <a:hlinkClick r:id="rId17"/>
              </a:rPr>
              <a:t>http://www.ifla.org</a:t>
            </a:r>
            <a:endParaRPr lang="fr-FR" sz="1200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15674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96DF8-C230-40E3-B0E9-18331B4ED966}" type="slidenum">
              <a:rPr lang="fr-FR" altLang="fr-FR" smtClean="0"/>
              <a:pPr/>
              <a:t>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07742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E9B26-0A83-469E-AEFC-080FBC9320BF}" type="slidenum">
              <a:rPr lang="fr-FR" altLang="fr-FR" smtClean="0"/>
              <a:pPr/>
              <a:t>9</a:t>
            </a:fld>
            <a:endParaRPr lang="fr-FR" alt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5400" dirty="0" smtClean="0"/>
              <a:t>Access for </a:t>
            </a:r>
            <a:r>
              <a:rPr lang="fr-FR" sz="5400" dirty="0" err="1" smtClean="0"/>
              <a:t>humans</a:t>
            </a:r>
            <a:r>
              <a:rPr lang="fr-FR" sz="5400" dirty="0" smtClean="0"/>
              <a:t> &amp; machines</a:t>
            </a:r>
            <a:endParaRPr lang="fr-FR" dirty="0"/>
          </a:p>
        </p:txBody>
      </p:sp>
      <p:grpSp>
        <p:nvGrpSpPr>
          <p:cNvPr id="22" name="Groupe 21"/>
          <p:cNvGrpSpPr/>
          <p:nvPr/>
        </p:nvGrpSpPr>
        <p:grpSpPr>
          <a:xfrm>
            <a:off x="476433" y="2965915"/>
            <a:ext cx="6193096" cy="5246824"/>
            <a:chOff x="5295176" y="3797173"/>
            <a:chExt cx="6193096" cy="524682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5176" y="3797173"/>
              <a:ext cx="3510283" cy="3926821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6074" y="4649599"/>
              <a:ext cx="3622198" cy="354197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920813" y="8582332"/>
              <a:ext cx="43957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fr-FR" sz="2400" dirty="0" smtClean="0">
                  <a:sym typeface="Helvetica Light"/>
                  <a:hlinkClick r:id="rId5"/>
                </a:rPr>
                <a:t>http</a:t>
              </a:r>
              <a:r>
                <a:rPr lang="fr-FR" sz="2400" dirty="0">
                  <a:sym typeface="Helvetica Light"/>
                  <a:hlinkClick r:id="rId5"/>
                </a:rPr>
                <a:t>://overture.doremus.org/</a:t>
              </a:r>
              <a:r>
                <a:rPr lang="fr-FR" sz="2400" dirty="0">
                  <a:sym typeface="Helvetica Light"/>
                </a:rPr>
                <a:t> </a:t>
              </a: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27" y="2965915"/>
            <a:ext cx="1790700" cy="121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074650" y="3343824"/>
            <a:ext cx="4375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dirty="0">
                <a:hlinkClick r:id="rId7"/>
              </a:rPr>
              <a:t>http://data.doremus.org/sparql </a:t>
            </a:r>
            <a:r>
              <a:rPr lang="fr-FR" sz="2400" dirty="0" smtClean="0">
                <a:sym typeface="Helvetica Light"/>
              </a:rPr>
              <a:t> </a:t>
            </a:r>
            <a:endParaRPr lang="fr-FR" sz="2400" dirty="0"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74650" y="6671682"/>
            <a:ext cx="591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>
                <a:hlinkClick r:id="rId8"/>
              </a:rPr>
              <a:t>https://</a:t>
            </a:r>
            <a:r>
              <a:rPr lang="fr-FR" sz="2400" u="sng" dirty="0" smtClean="0">
                <a:hlinkClick r:id="rId8"/>
              </a:rPr>
              <a:t>github.com/DOREMUS-ANR/knowledge-base/tree/master/data</a:t>
            </a:r>
            <a:endParaRPr lang="fr-FR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49" y="4694714"/>
            <a:ext cx="2497456" cy="151441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074650" y="5221088"/>
            <a:ext cx="4375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400" dirty="0" smtClean="0">
                <a:solidFill>
                  <a:srgbClr val="FF0000"/>
                </a:solidFill>
              </a:rPr>
              <a:t>http://data.doremus.org/api </a:t>
            </a:r>
            <a:r>
              <a:rPr lang="fr-FR" sz="2400" dirty="0" smtClean="0">
                <a:solidFill>
                  <a:srgbClr val="FF0000"/>
                </a:solidFill>
                <a:sym typeface="Helvetica Light"/>
              </a:rPr>
              <a:t> </a:t>
            </a:r>
            <a:endParaRPr lang="fr-FR" sz="2400" dirty="0">
              <a:solidFill>
                <a:srgbClr val="FF0000"/>
              </a:solidFill>
              <a:sym typeface="Helvetica Ligh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29" y="6485888"/>
            <a:ext cx="1484097" cy="14840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26642" y="6968596"/>
            <a:ext cx="926432" cy="379591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DUMP</a:t>
            </a:r>
            <a:endParaRPr kumimoji="0" lang="fr-FR" sz="1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16191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Personnalisé 2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00"/>
      </a:hlink>
      <a:folHlink>
        <a:srgbClr val="000000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Personnalisé 2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3094</TotalTime>
  <Words>2636</Words>
  <Application>Microsoft Office PowerPoint</Application>
  <PresentationFormat>Personnalisé</PresentationFormat>
  <Paragraphs>850</Paragraphs>
  <Slides>55</Slides>
  <Notes>54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2" baseType="lpstr">
      <vt:lpstr>Courier New</vt:lpstr>
      <vt:lpstr>Helvetica</vt:lpstr>
      <vt:lpstr>Helvetica Light</vt:lpstr>
      <vt:lpstr>Helvetica Neue</vt:lpstr>
      <vt:lpstr>Times New Roman</vt:lpstr>
      <vt:lpstr>Wingdings</vt:lpstr>
      <vt:lpstr>White</vt:lpstr>
      <vt:lpstr>Présentation PowerPoint</vt:lpstr>
      <vt:lpstr>Présentation PowerPoint</vt:lpstr>
      <vt:lpstr>Introduction</vt:lpstr>
      <vt:lpstr>Introduction</vt:lpstr>
      <vt:lpstr>Introduction</vt:lpstr>
      <vt:lpstr>Introduction</vt:lpstr>
      <vt:lpstr>Introduction</vt:lpstr>
      <vt:lpstr>Data access</vt:lpstr>
      <vt:lpstr>Data access</vt:lpstr>
      <vt:lpstr>Data model overview</vt:lpstr>
      <vt:lpstr>Data model overview</vt:lpstr>
      <vt:lpstr>Data model overview</vt:lpstr>
      <vt:lpstr>Data model overview</vt:lpstr>
      <vt:lpstr>Data model overview</vt:lpstr>
      <vt:lpstr>Data model overview</vt:lpstr>
      <vt:lpstr>Original notice in BNF catalog</vt:lpstr>
      <vt:lpstr>RDF graph</vt:lpstr>
      <vt:lpstr>RDF graph</vt:lpstr>
      <vt:lpstr>Sparql query</vt:lpstr>
      <vt:lpstr>Sarql query</vt:lpstr>
      <vt:lpstr>Data model overview</vt:lpstr>
      <vt:lpstr>Original notice in BNF catalog</vt:lpstr>
      <vt:lpstr>RDF graph</vt:lpstr>
      <vt:lpstr>Sparql query</vt:lpstr>
      <vt:lpstr>Data model overview</vt:lpstr>
      <vt:lpstr>Data model overview</vt:lpstr>
      <vt:lpstr>Data model overview</vt:lpstr>
      <vt:lpstr>Data model overview</vt:lpstr>
      <vt:lpstr>Data model overview</vt:lpstr>
      <vt:lpstr>Data model specifics cases</vt:lpstr>
      <vt:lpstr>Data model specifics cases</vt:lpstr>
      <vt:lpstr>Data model specifics cases</vt:lpstr>
      <vt:lpstr>Data model specifics cases</vt:lpstr>
      <vt:lpstr>Data model specifics cases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Controlled vocabularies</vt:lpstr>
      <vt:lpstr>Data model UML schema</vt:lpstr>
      <vt:lpstr>Data model UML schema</vt:lpstr>
      <vt:lpstr>Data model UML schema</vt:lpstr>
      <vt:lpstr>ANNEXES DE TRAVAIL</vt:lpstr>
      <vt:lpstr>Questions</vt:lpstr>
      <vt:lpstr>Resources</vt:lpstr>
      <vt:lpstr>Getting started</vt:lpstr>
      <vt:lpstr>Getting started</vt:lpstr>
      <vt:lpstr>Data model overview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mediatheque29</dc:creator>
  <cp:lastModifiedBy>Niels Nicolas</cp:lastModifiedBy>
  <cp:revision>1350</cp:revision>
  <cp:lastPrinted>2017-03-14T13:59:19Z</cp:lastPrinted>
  <dcterms:modified xsi:type="dcterms:W3CDTF">2017-05-15T10:50:44Z</dcterms:modified>
</cp:coreProperties>
</file>